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57" r:id="rId3"/>
    <p:sldId id="259" r:id="rId4"/>
    <p:sldId id="261" r:id="rId5"/>
    <p:sldId id="262" r:id="rId6"/>
    <p:sldId id="315" r:id="rId7"/>
    <p:sldId id="260" r:id="rId8"/>
    <p:sldId id="266" r:id="rId9"/>
    <p:sldId id="263" r:id="rId10"/>
    <p:sldId id="268" r:id="rId11"/>
    <p:sldId id="291" r:id="rId12"/>
    <p:sldId id="269" r:id="rId13"/>
    <p:sldId id="275" r:id="rId14"/>
    <p:sldId id="276" r:id="rId15"/>
    <p:sldId id="320" r:id="rId16"/>
    <p:sldId id="321" r:id="rId17"/>
    <p:sldId id="282" r:id="rId18"/>
    <p:sldId id="283" r:id="rId19"/>
    <p:sldId id="322" r:id="rId20"/>
    <p:sldId id="264" r:id="rId21"/>
    <p:sldId id="265" r:id="rId22"/>
    <p:sldId id="316" r:id="rId23"/>
    <p:sldId id="317" r:id="rId24"/>
    <p:sldId id="284" r:id="rId25"/>
    <p:sldId id="288" r:id="rId26"/>
    <p:sldId id="290" r:id="rId27"/>
    <p:sldId id="324" r:id="rId28"/>
    <p:sldId id="292" r:id="rId29"/>
    <p:sldId id="286" r:id="rId30"/>
    <p:sldId id="318" r:id="rId31"/>
    <p:sldId id="319" r:id="rId32"/>
    <p:sldId id="323" r:id="rId33"/>
    <p:sldId id="287" r:id="rId34"/>
    <p:sldId id="293" r:id="rId35"/>
    <p:sldId id="308" r:id="rId36"/>
    <p:sldId id="309" r:id="rId37"/>
    <p:sldId id="312" r:id="rId38"/>
    <p:sldId id="294" r:id="rId39"/>
    <p:sldId id="295" r:id="rId40"/>
    <p:sldId id="310" r:id="rId41"/>
    <p:sldId id="296" r:id="rId42"/>
    <p:sldId id="297" r:id="rId43"/>
    <p:sldId id="298" r:id="rId44"/>
    <p:sldId id="299" r:id="rId45"/>
    <p:sldId id="300" r:id="rId46"/>
    <p:sldId id="301" r:id="rId47"/>
    <p:sldId id="311" r:id="rId48"/>
    <p:sldId id="306" r:id="rId49"/>
    <p:sldId id="307" r:id="rId50"/>
    <p:sldId id="303" r:id="rId51"/>
    <p:sldId id="305" r:id="rId52"/>
    <p:sldId id="313"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7C6205-5C2C-4808-AD3A-11DBA8169D8A}" type="datetimeFigureOut">
              <a:rPr lang="en-US" smtClean="0"/>
              <a:t>7/5/2011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6BB6A3-426D-43A7-93FF-DE5E97C79AD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6F00C-AC2C-4A03-BA48-38A2B3798205}" type="datetimeFigureOut">
              <a:rPr lang="en-US" smtClean="0"/>
              <a:t>7/5/2011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AC0FF-DF4E-457A-A236-C8841BC16F8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06E1B-C86A-4883-A0B9-E78483B3D3A3}" type="slidenum">
              <a:rPr lang="en-US"/>
              <a:pPr/>
              <a:t>4</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What is hidden in the mandate of scientifically-based research and evaluation and use of "reliable" and "valid" standardized tests when applied to populations that are extremely diverse? </a:t>
            </a:r>
          </a:p>
          <a:p>
            <a:r>
              <a:rPr lang="en-US"/>
              <a:t>What are the ethical implications of randomly assigning participants to conditions when other evidence supports a particular course of action as having a higher probability of effectiveness? </a:t>
            </a:r>
          </a:p>
          <a:p>
            <a:r>
              <a:rPr lang="en-US"/>
              <a:t>What is the researcher or evaluator's role in uncovering that which has not been stated explicitly within the context of the current research and evaluation climate and the danger that lurks in applying the conceptualization of scientifically based inquiry without consideration of important dimensions of diversity? </a:t>
            </a:r>
          </a:p>
          <a:p>
            <a:r>
              <a:rPr lang="en-US"/>
              <a:t>What are the common denominators and unique facets associated with Africans, African-Americans, Latinos, feminists, people with disabilities</a:t>
            </a:r>
            <a:r>
              <a:rPr lang="en-US">
                <a:hlinkClick r:id="" action="ppaction://noaction"/>
              </a:rPr>
              <a:t>[1]</a:t>
            </a:r>
            <a:r>
              <a:rPr lang="en-US"/>
              <a:t>, indigenous peoples and others who have been pushed to the margins of society when viewed through a prism that includes discrimination, oppression, transformation, and resilience?</a:t>
            </a:r>
          </a:p>
          <a:p>
            <a:r>
              <a:rPr lang="en-US"/>
              <a:t/>
            </a:r>
            <a:br>
              <a:rPr lang="en-US"/>
            </a:br>
            <a:r>
              <a:rPr lang="en-US">
                <a:hlinkClick r:id="" action="ppaction://noaction"/>
              </a:rPr>
              <a:t>[1]</a:t>
            </a:r>
            <a:r>
              <a:rPr lang="en-US"/>
              <a:t> Disability rights activists have suggested the term temporarily able bodied, as we all go through periods of our lives when we are disabled in some respect. For example, I may be able bodied now, but at times my back goes out. Then I am temporarily disabled. Also, many deaf people prefer to be thought of as a cultural group, rather than a group with a disability.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91107-5DFE-4292-8DAA-6B6A2253FF91}" type="slidenum">
              <a:rPr lang="en-US"/>
              <a:pPr/>
              <a:t>25</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marL="221491" indent="-221491">
              <a:lnSpc>
                <a:spcPct val="80000"/>
              </a:lnSpc>
            </a:pPr>
            <a:r>
              <a:rPr lang="en-US" sz="800" dirty="0"/>
              <a:t>In the United States, the National Commission for the Protection of Human Subjects in Biomedical and Behavior Research (1978) issued the Belmont Report that provides guidance for institutional review boards (IRBs) (the legal entities charged with the protection of participants in research). The three ethical principles identified include: </a:t>
            </a:r>
          </a:p>
          <a:p>
            <a:pPr marL="221491" indent="-221491">
              <a:lnSpc>
                <a:spcPct val="80000"/>
              </a:lnSpc>
            </a:pPr>
            <a:r>
              <a:rPr lang="en-US" sz="800" dirty="0"/>
              <a:t>Beneficence: Maximizing good outcomes for science, humanity, and the individual research participants and minimizing or avoiding unnecessary risk, harm, or wrong.</a:t>
            </a:r>
          </a:p>
          <a:p>
            <a:pPr marL="221491" indent="-221491">
              <a:lnSpc>
                <a:spcPct val="80000"/>
              </a:lnSpc>
            </a:pPr>
            <a:r>
              <a:rPr lang="en-US" sz="800" dirty="0"/>
              <a:t>Respect: Treating people with respect and courtesy, including those who are not autonomous (e.g., small children, people who have mental retardation or senility)</a:t>
            </a:r>
          </a:p>
          <a:p>
            <a:pPr marL="221491" indent="-221491">
              <a:lnSpc>
                <a:spcPct val="80000"/>
              </a:lnSpc>
            </a:pPr>
            <a:r>
              <a:rPr lang="en-US" sz="800" dirty="0"/>
              <a:t>Justice: Ensuring that those who bear the risk in the research are the ones who benefit from it; ensuring that the procedures are reasonable, nonexploitative, carefully considered and fairly administered.</a:t>
            </a:r>
          </a:p>
          <a:p>
            <a:pPr marL="221491" indent="-221491">
              <a:lnSpc>
                <a:spcPct val="80000"/>
              </a:lnSpc>
            </a:pPr>
            <a:r>
              <a:rPr lang="en-US" sz="800" dirty="0"/>
              <a:t>The Belmont Report also identified six norms to guide scientific research:</a:t>
            </a:r>
          </a:p>
          <a:p>
            <a:pPr marL="221491" indent="-221491">
              <a:lnSpc>
                <a:spcPct val="80000"/>
              </a:lnSpc>
            </a:pPr>
            <a:r>
              <a:rPr lang="en-US" sz="800" dirty="0"/>
              <a:t>Use of a valid research design: Faulty research is not useful to anyone and is not only a waste of time and money, but also cannot be conceived of as being ethical in that it does not contribute to the well-being of the participants.</a:t>
            </a:r>
          </a:p>
          <a:p>
            <a:pPr marL="221491" indent="-221491">
              <a:lnSpc>
                <a:spcPct val="80000"/>
              </a:lnSpc>
            </a:pPr>
            <a:r>
              <a:rPr lang="en-US" sz="800" dirty="0"/>
              <a:t>The researcher must be competent to conduct the research.</a:t>
            </a:r>
          </a:p>
          <a:p>
            <a:pPr marL="221491" indent="-221491">
              <a:lnSpc>
                <a:spcPct val="80000"/>
              </a:lnSpc>
            </a:pPr>
            <a:r>
              <a:rPr lang="en-US" sz="800" dirty="0"/>
              <a:t>Consequences of the research must be identified: Procedures must respect privacy, ensure confidentiality, maximize benefits, and minimize risks.</a:t>
            </a:r>
          </a:p>
          <a:p>
            <a:pPr marL="221491" indent="-221491">
              <a:lnSpc>
                <a:spcPct val="80000"/>
              </a:lnSpc>
            </a:pPr>
            <a:r>
              <a:rPr lang="en-US" sz="800" dirty="0"/>
              <a:t>The sample selection must be appropriate for the purposes of the study, representative of the population to benefit from the study, and sufficient in number.</a:t>
            </a:r>
          </a:p>
          <a:p>
            <a:pPr marL="221491" indent="-221491">
              <a:lnSpc>
                <a:spcPct val="80000"/>
              </a:lnSpc>
            </a:pPr>
            <a:r>
              <a:rPr lang="en-US" sz="800" dirty="0"/>
              <a:t>The participants must agree to participate in the study through voluntary informed consent-that is, without threat or undue inducement (voluntary), knowing what a reasonable person in the same situation would want to know before giving consent (informed), and explicitly agreeing to participate (consent).</a:t>
            </a:r>
          </a:p>
          <a:p>
            <a:pPr marL="221491" indent="-221491">
              <a:lnSpc>
                <a:spcPct val="80000"/>
              </a:lnSpc>
            </a:pPr>
            <a:r>
              <a:rPr lang="en-US" sz="800" dirty="0"/>
              <a:t>The research must inform the participants whether harm will be compensated.</a:t>
            </a:r>
          </a:p>
          <a:p>
            <a:pPr marL="221491" indent="-221491">
              <a:lnSpc>
                <a:spcPct val="80000"/>
              </a:lnSpc>
            </a:pPr>
            <a:r>
              <a:rPr lang="en-US" sz="800" dirty="0"/>
              <a:t>Personally, I cannot argue against any of these principles and norms. In fact, as I am looking over the landscape of ethics, these seem to be quite useful. However, in the conduct of research and evaluation, issues of an ethical nature arise that are not clearly addressed in the principles and norms.  And, some ethical issues will surface differently or not at all, depending on the researcher’s or evaluator’s paradigmatic stance.  For example, Chilisa (2005) suggests that research ethics narrowly defined as protection of the individual fails to protect the researched in important ways. Referencing research ethics in the third world, she highlights the need to consider ethics in light of respect for and protection of the integrity of the researched communities, ethnicities, societies, and nations. “Researched communities should validate research findings, which are generalized or extrapolated to them. Such an exercise will enable the researched to have full participation in the construction of knowledge that is produced about them (p. 678).”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xfrm>
            <a:off x="1976438" y="363538"/>
            <a:ext cx="3190875" cy="2393950"/>
          </a:xfrm>
          <a:ln/>
        </p:spPr>
      </p:sp>
      <p:sp>
        <p:nvSpPr>
          <p:cNvPr id="387075" name="Notes Placeholder 2"/>
          <p:cNvSpPr>
            <a:spLocks noGrp="1"/>
          </p:cNvSpPr>
          <p:nvPr>
            <p:ph type="body" idx="1"/>
          </p:nvPr>
        </p:nvSpPr>
        <p:spPr>
          <a:xfrm>
            <a:off x="686098" y="2975429"/>
            <a:ext cx="5957589" cy="5483679"/>
          </a:xfrm>
          <a:noFill/>
          <a:ln/>
        </p:spPr>
        <p:txBody>
          <a:bodyPr/>
          <a:lstStyle/>
          <a:p>
            <a:pPr>
              <a:lnSpc>
                <a:spcPct val="80000"/>
              </a:lnSpc>
            </a:pPr>
            <a:r>
              <a:rPr lang="en-US" sz="900" b="1" dirty="0">
                <a:latin typeface="Arial" pitchFamily="34" charset="0"/>
              </a:rPr>
              <a:t>ETHICS</a:t>
            </a:r>
          </a:p>
          <a:p>
            <a:pPr>
              <a:lnSpc>
                <a:spcPct val="80000"/>
              </a:lnSpc>
            </a:pPr>
            <a:r>
              <a:rPr lang="en-US" sz="900" b="1" dirty="0">
                <a:latin typeface="Arial" pitchFamily="34" charset="0"/>
              </a:rPr>
              <a:t>Handout: </a:t>
            </a:r>
            <a:r>
              <a:rPr lang="en-US" sz="900" dirty="0">
                <a:latin typeface="Arial" pitchFamily="34" charset="0"/>
              </a:rPr>
              <a:t>UNEG Ethical Guidelines (previously provided in module 1-4) </a:t>
            </a:r>
          </a:p>
          <a:p>
            <a:pPr>
              <a:lnSpc>
                <a:spcPct val="80000"/>
              </a:lnSpc>
            </a:pPr>
            <a:endParaRPr lang="en-CA" sz="900" b="1" dirty="0">
              <a:latin typeface="Arial" pitchFamily="34" charset="0"/>
            </a:endParaRPr>
          </a:p>
          <a:p>
            <a:pPr>
              <a:lnSpc>
                <a:spcPct val="80000"/>
              </a:lnSpc>
            </a:pPr>
            <a:r>
              <a:rPr lang="en-CA" sz="900" b="1" u="sng" dirty="0">
                <a:latin typeface="Arial" pitchFamily="34" charset="0"/>
              </a:rPr>
              <a:t>Central Principles</a:t>
            </a:r>
          </a:p>
          <a:p>
            <a:pPr>
              <a:lnSpc>
                <a:spcPct val="80000"/>
              </a:lnSpc>
            </a:pPr>
            <a:r>
              <a:rPr lang="en-CA" sz="900" b="1" dirty="0">
                <a:latin typeface="Arial" pitchFamily="34" charset="0"/>
              </a:rPr>
              <a:t>Obligations to participants</a:t>
            </a:r>
            <a:endParaRPr lang="en-US" sz="900" dirty="0">
              <a:latin typeface="Arial" pitchFamily="34" charset="0"/>
            </a:endParaRPr>
          </a:p>
          <a:p>
            <a:pPr>
              <a:lnSpc>
                <a:spcPct val="80000"/>
              </a:lnSpc>
            </a:pPr>
            <a:r>
              <a:rPr lang="en-CA" sz="900" dirty="0">
                <a:latin typeface="Arial" pitchFamily="34" charset="0"/>
              </a:rPr>
              <a:t>Evaluations shall be designed and conducted to respect and protect the rights and welfare of human subjects and the communities of which they are members, in accordance with the UN Universal Declaration of Human Rights and other human rights conventions.</a:t>
            </a:r>
            <a:endParaRPr lang="en-US" sz="900" dirty="0">
              <a:latin typeface="Arial" pitchFamily="34" charset="0"/>
            </a:endParaRPr>
          </a:p>
          <a:p>
            <a:pPr>
              <a:lnSpc>
                <a:spcPct val="80000"/>
              </a:lnSpc>
            </a:pPr>
            <a:r>
              <a:rPr lang="en-CA" sz="900" dirty="0">
                <a:latin typeface="Arial" pitchFamily="34" charset="0"/>
              </a:rPr>
              <a:t> </a:t>
            </a:r>
            <a:endParaRPr lang="en-US" sz="900" dirty="0">
              <a:latin typeface="Arial" pitchFamily="34" charset="0"/>
            </a:endParaRPr>
          </a:p>
          <a:p>
            <a:pPr>
              <a:lnSpc>
                <a:spcPct val="80000"/>
              </a:lnSpc>
            </a:pPr>
            <a:r>
              <a:rPr lang="en-CA" sz="900" b="1" dirty="0">
                <a:latin typeface="Arial" pitchFamily="34" charset="0"/>
              </a:rPr>
              <a:t>Respect for Dignity and Diversity</a:t>
            </a:r>
            <a:endParaRPr lang="en-US" sz="900" dirty="0">
              <a:latin typeface="Arial" pitchFamily="34" charset="0"/>
            </a:endParaRPr>
          </a:p>
          <a:p>
            <a:pPr>
              <a:lnSpc>
                <a:spcPct val="80000"/>
              </a:lnSpc>
            </a:pPr>
            <a:r>
              <a:rPr lang="en-US" sz="900" dirty="0">
                <a:latin typeface="Arial" pitchFamily="34" charset="0"/>
              </a:rPr>
              <a:t>Respect should be accorded to differences in culture, local customs, religious beliefs and practices, personal interaction, gender roles, disability, age and ethnicity, and evaluators should be mindful of the potential implications of these differences when planning, carrying out and reporting on evaluations, while using evaluation instruments appropriate to the cultural setting.</a:t>
            </a:r>
          </a:p>
          <a:p>
            <a:pPr>
              <a:lnSpc>
                <a:spcPct val="80000"/>
              </a:lnSpc>
            </a:pPr>
            <a:endParaRPr lang="en-CA" sz="900" b="1" dirty="0">
              <a:latin typeface="Arial" pitchFamily="34" charset="0"/>
            </a:endParaRPr>
          </a:p>
          <a:p>
            <a:pPr>
              <a:lnSpc>
                <a:spcPct val="80000"/>
              </a:lnSpc>
            </a:pPr>
            <a:r>
              <a:rPr lang="en-CA" sz="900" b="1" dirty="0">
                <a:latin typeface="Arial" pitchFamily="34" charset="0"/>
              </a:rPr>
              <a:t>Right to Self-Determination</a:t>
            </a:r>
            <a:endParaRPr lang="en-US" sz="900" dirty="0">
              <a:latin typeface="Arial" pitchFamily="34" charset="0"/>
            </a:endParaRPr>
          </a:p>
          <a:p>
            <a:pPr>
              <a:lnSpc>
                <a:spcPct val="80000"/>
              </a:lnSpc>
            </a:pPr>
            <a:r>
              <a:rPr lang="en-US" sz="900" dirty="0">
                <a:latin typeface="Arial" pitchFamily="34" charset="0"/>
              </a:rPr>
              <a:t>Prospective participants should be treated as autonomous agents and must be given the time and information to decide whether or not they wish to participate and be able to make an independent decision without any pressure or fear of penalty for not participating. </a:t>
            </a:r>
          </a:p>
          <a:p>
            <a:pPr>
              <a:lnSpc>
                <a:spcPct val="80000"/>
              </a:lnSpc>
            </a:pPr>
            <a:endParaRPr lang="en-CA" sz="900" b="1" dirty="0">
              <a:latin typeface="Arial" pitchFamily="34" charset="0"/>
            </a:endParaRPr>
          </a:p>
          <a:p>
            <a:pPr>
              <a:lnSpc>
                <a:spcPct val="80000"/>
              </a:lnSpc>
            </a:pPr>
            <a:r>
              <a:rPr lang="en-CA" sz="900" b="1" dirty="0">
                <a:latin typeface="Arial" pitchFamily="34" charset="0"/>
              </a:rPr>
              <a:t>Fair representation</a:t>
            </a:r>
            <a:endParaRPr lang="en-US" sz="900" dirty="0">
              <a:latin typeface="Arial" pitchFamily="34" charset="0"/>
            </a:endParaRPr>
          </a:p>
          <a:p>
            <a:pPr>
              <a:lnSpc>
                <a:spcPct val="80000"/>
              </a:lnSpc>
            </a:pPr>
            <a:r>
              <a:rPr lang="en-CA" sz="900" dirty="0">
                <a:latin typeface="Arial" pitchFamily="34" charset="0"/>
              </a:rPr>
              <a:t>Evaluators should select participants fairly in relation to the aims of the evaluation, not simply because of their availability, or because it is relatively easy to secure their participation. Care shall be taken to ensure that relatively powerless, ‘hidden’, or otherwise excluded groups are represented. </a:t>
            </a:r>
            <a:endParaRPr lang="en-US" sz="900" dirty="0">
              <a:latin typeface="Arial" pitchFamily="34" charset="0"/>
            </a:endParaRPr>
          </a:p>
          <a:p>
            <a:pPr>
              <a:lnSpc>
                <a:spcPct val="80000"/>
              </a:lnSpc>
            </a:pPr>
            <a:r>
              <a:rPr lang="en-CA" sz="900" dirty="0">
                <a:latin typeface="Arial" pitchFamily="34" charset="0"/>
              </a:rPr>
              <a:t> </a:t>
            </a:r>
            <a:endParaRPr lang="en-US" sz="900" dirty="0">
              <a:latin typeface="Arial" pitchFamily="34" charset="0"/>
            </a:endParaRPr>
          </a:p>
          <a:p>
            <a:pPr>
              <a:lnSpc>
                <a:spcPct val="80000"/>
              </a:lnSpc>
            </a:pPr>
            <a:r>
              <a:rPr lang="en-CA" sz="900" b="1" dirty="0">
                <a:latin typeface="Arial" pitchFamily="34" charset="0"/>
              </a:rPr>
              <a:t>Compliance with codes for vulnerable groups</a:t>
            </a:r>
            <a:endParaRPr lang="en-US" sz="900" dirty="0">
              <a:latin typeface="Arial" pitchFamily="34" charset="0"/>
            </a:endParaRPr>
          </a:p>
          <a:p>
            <a:pPr>
              <a:lnSpc>
                <a:spcPct val="80000"/>
              </a:lnSpc>
            </a:pPr>
            <a:r>
              <a:rPr lang="en-US" sz="900" dirty="0">
                <a:latin typeface="Arial" pitchFamily="34" charset="0"/>
              </a:rPr>
              <a:t>Where the evaluation involves the participation of members of vulnerable groups, evaluators must be aware of and comply with legal codes (whether international or national) governing, for example, interviewing children and young people. </a:t>
            </a:r>
          </a:p>
          <a:p>
            <a:pPr>
              <a:lnSpc>
                <a:spcPct val="80000"/>
              </a:lnSpc>
            </a:pPr>
            <a:endParaRPr lang="en-CA" sz="900" b="1" dirty="0">
              <a:latin typeface="Arial" pitchFamily="34" charset="0"/>
            </a:endParaRPr>
          </a:p>
          <a:p>
            <a:pPr>
              <a:lnSpc>
                <a:spcPct val="80000"/>
              </a:lnSpc>
            </a:pPr>
            <a:r>
              <a:rPr lang="en-CA" sz="900" b="1" dirty="0">
                <a:latin typeface="Arial" pitchFamily="34" charset="0"/>
              </a:rPr>
              <a:t>Redress</a:t>
            </a:r>
            <a:endParaRPr lang="en-US" sz="900" dirty="0">
              <a:latin typeface="Arial" pitchFamily="34" charset="0"/>
            </a:endParaRPr>
          </a:p>
          <a:p>
            <a:pPr>
              <a:lnSpc>
                <a:spcPct val="80000"/>
              </a:lnSpc>
            </a:pPr>
            <a:r>
              <a:rPr lang="en-CA" sz="900" dirty="0">
                <a:latin typeface="Arial" pitchFamily="34" charset="0"/>
              </a:rPr>
              <a:t>Stakeholders should receive sufficient information to know a) how to seek redress for any perceived disadvantage suffered from the evaluation or any projects it covers, and b) how to register a complaint concerning the conduct of an Implementing or Executing Agency. </a:t>
            </a:r>
            <a:endParaRPr lang="en-US" sz="900" dirty="0">
              <a:latin typeface="Arial" pitchFamily="34" charset="0"/>
            </a:endParaRPr>
          </a:p>
          <a:p>
            <a:pPr>
              <a:lnSpc>
                <a:spcPct val="80000"/>
              </a:lnSpc>
            </a:pPr>
            <a:r>
              <a:rPr lang="en-CA" sz="900" dirty="0">
                <a:latin typeface="Arial" pitchFamily="34" charset="0"/>
              </a:rPr>
              <a:t> </a:t>
            </a:r>
            <a:endParaRPr lang="en-US" sz="900" dirty="0">
              <a:latin typeface="Arial" pitchFamily="34" charset="0"/>
            </a:endParaRPr>
          </a:p>
          <a:p>
            <a:pPr>
              <a:lnSpc>
                <a:spcPct val="80000"/>
              </a:lnSpc>
            </a:pPr>
            <a:r>
              <a:rPr lang="en-CA" sz="900" b="1" dirty="0">
                <a:latin typeface="Arial" pitchFamily="34" charset="0"/>
              </a:rPr>
              <a:t>Confidentiality</a:t>
            </a:r>
            <a:endParaRPr lang="en-US" sz="900" dirty="0">
              <a:latin typeface="Arial" pitchFamily="34" charset="0"/>
            </a:endParaRPr>
          </a:p>
          <a:p>
            <a:pPr>
              <a:lnSpc>
                <a:spcPct val="80000"/>
              </a:lnSpc>
            </a:pPr>
            <a:r>
              <a:rPr lang="en-CA" sz="900" dirty="0">
                <a:latin typeface="Arial" pitchFamily="34" charset="0"/>
              </a:rPr>
              <a:t>Evaluators shall respect people’s right to provide information in confidence and make participants aware of the scope and limits of confidentiality. Evaluators must ensure that sensitive information cannot be traced to its source so that the relevant individuals are protected from reprisals.</a:t>
            </a:r>
            <a:endParaRPr lang="en-US" sz="900" dirty="0">
              <a:latin typeface="Arial" pitchFamily="34" charset="0"/>
            </a:endParaRPr>
          </a:p>
          <a:p>
            <a:pPr>
              <a:lnSpc>
                <a:spcPct val="80000"/>
              </a:lnSpc>
            </a:pPr>
            <a:r>
              <a:rPr lang="en-CA" sz="900" dirty="0">
                <a:latin typeface="Arial" pitchFamily="34" charset="0"/>
              </a:rPr>
              <a:t> </a:t>
            </a:r>
            <a:endParaRPr lang="en-US" sz="900" dirty="0">
              <a:latin typeface="Arial" pitchFamily="34" charset="0"/>
            </a:endParaRPr>
          </a:p>
          <a:p>
            <a:pPr>
              <a:lnSpc>
                <a:spcPct val="80000"/>
              </a:lnSpc>
            </a:pPr>
            <a:r>
              <a:rPr lang="en-CA" sz="900" b="1" dirty="0">
                <a:latin typeface="Arial" pitchFamily="34" charset="0"/>
              </a:rPr>
              <a:t>Avoidance of harm</a:t>
            </a:r>
            <a:endParaRPr lang="en-US" sz="900" dirty="0">
              <a:latin typeface="Arial" pitchFamily="34" charset="0"/>
            </a:endParaRPr>
          </a:p>
          <a:p>
            <a:pPr>
              <a:lnSpc>
                <a:spcPct val="80000"/>
              </a:lnSpc>
            </a:pPr>
            <a:r>
              <a:rPr lang="en-CA" sz="900" dirty="0">
                <a:latin typeface="Arial" pitchFamily="34" charset="0"/>
              </a:rPr>
              <a:t>Evaluators should seek to: minimise risks to, and burdens on, those participating in the evaluation; and seek to maximize the benefits and reduce any unnecessary harms that might occur from negative or critical evaluation, without compromising the integrity of the evaluation.</a:t>
            </a:r>
            <a:endParaRPr lang="en-US" sz="900" dirty="0">
              <a:latin typeface="Arial" pitchFamily="34" charset="0"/>
            </a:endParaRPr>
          </a:p>
          <a:p>
            <a:pPr>
              <a:lnSpc>
                <a:spcPct val="80000"/>
              </a:lnSpc>
            </a:pPr>
            <a:endParaRPr lang="en-US" sz="900" dirty="0">
              <a:latin typeface="Arial" pitchFamily="34" charset="0"/>
            </a:endParaRPr>
          </a:p>
        </p:txBody>
      </p:sp>
      <p:sp>
        <p:nvSpPr>
          <p:cNvPr id="387076" name="Slide Number Placeholder 3"/>
          <p:cNvSpPr>
            <a:spLocks noGrp="1"/>
          </p:cNvSpPr>
          <p:nvPr>
            <p:ph type="sldNum" sz="quarter" idx="5"/>
          </p:nvPr>
        </p:nvSpPr>
        <p:spPr>
          <a:noFill/>
        </p:spPr>
        <p:txBody>
          <a:bodyPr/>
          <a:lstStyle/>
          <a:p>
            <a:fld id="{DAC823F0-B8F7-4CF6-A6F0-BE80E59E774F}"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27" tIns="45713" rIns="91427" bIns="45713" anchor="b"/>
          <a:lstStyle/>
          <a:p>
            <a:pPr algn="r" defTabSz="896465"/>
            <a:fld id="{3DF453E4-5C5A-445F-925D-B21B7EBC2A0D}" type="slidenum">
              <a:rPr lang="en-US" sz="1000">
                <a:latin typeface="Arial" pitchFamily="34" charset="0"/>
              </a:rPr>
              <a:pPr algn="r" defTabSz="896465"/>
              <a:t>28</a:t>
            </a:fld>
            <a:endParaRPr lang="en-US" sz="1000" dirty="0">
              <a:latin typeface="Arial" pitchFamily="34" charset="0"/>
            </a:endParaRPr>
          </a:p>
        </p:txBody>
      </p:sp>
      <p:sp>
        <p:nvSpPr>
          <p:cNvPr id="285699" name="Slide Image Placeholder 1"/>
          <p:cNvSpPr>
            <a:spLocks noGrp="1" noRot="1" noChangeAspect="1" noTextEdit="1"/>
          </p:cNvSpPr>
          <p:nvPr>
            <p:ph type="sldImg"/>
          </p:nvPr>
        </p:nvSpPr>
        <p:spPr>
          <a:solidFill>
            <a:srgbClr val="FFFFFF"/>
          </a:solidFill>
          <a:ln/>
        </p:spPr>
      </p:sp>
      <p:sp>
        <p:nvSpPr>
          <p:cNvPr id="285700" name="Notes Placeholder 2"/>
          <p:cNvSpPr>
            <a:spLocks noGrp="1"/>
          </p:cNvSpPr>
          <p:nvPr>
            <p:ph type="body" idx="1"/>
          </p:nvPr>
        </p:nvSpPr>
        <p:spPr>
          <a:noFill/>
          <a:ln/>
        </p:spPr>
        <p:txBody>
          <a:bodyPr lIns="91427" tIns="45713" rIns="91427" bIns="45713">
            <a:normAutofit fontScale="40000" lnSpcReduction="20000"/>
          </a:bodyPr>
          <a:lstStyle/>
          <a:p>
            <a:r>
              <a:rPr lang="en-US" dirty="0" smtClean="0">
                <a:latin typeface="Arial" pitchFamily="34" charset="0"/>
              </a:rPr>
              <a:t>Key Principles and Standards Guiding Evaluation in UNIFEM </a:t>
            </a:r>
          </a:p>
          <a:p>
            <a:r>
              <a:rPr lang="en-US" dirty="0" smtClean="0">
                <a:latin typeface="Arial" pitchFamily="34" charset="0"/>
              </a:rPr>
              <a:t> </a:t>
            </a:r>
          </a:p>
          <a:p>
            <a:r>
              <a:rPr lang="en-US" dirty="0" smtClean="0">
                <a:latin typeface="Arial" pitchFamily="34" charset="0"/>
              </a:rPr>
              <a:t>5.9.	The key principles that guide evaluation in UNIFEM include: </a:t>
            </a:r>
          </a:p>
          <a:p>
            <a:r>
              <a:rPr lang="en-US" smtClean="0">
                <a:latin typeface="Arial" pitchFamily="34" charset="0"/>
              </a:rPr>
              <a:t> </a:t>
            </a:r>
          </a:p>
          <a:p>
            <a:r>
              <a:rPr lang="en-US" dirty="0" smtClean="0">
                <a:latin typeface="Arial" pitchFamily="34" charset="0"/>
              </a:rPr>
              <a:t>	Women’s Empowerment and Gender Equality: Evaluation is guided by the principles and goals of women’s empowerment and gender equality, both central to the Millennium Development Goals. Women’s empowerment is provided for in the Beijing Platform for Action which refers to equal rights, responsibilities and opportunities for women and men and girls and boys. Equality between women and men is also seen both as a human rights issue and as a precondition for, and indicator of, sustainable people-centered development.  This requires that evaluation processes promote the realization of women’s empowerment and gender equality, as well as assess </a:t>
            </a:r>
            <a:r>
              <a:rPr lang="en-US" dirty="0" err="1" smtClean="0">
                <a:latin typeface="Arial" pitchFamily="34" charset="0"/>
              </a:rPr>
              <a:t>programme</a:t>
            </a:r>
            <a:r>
              <a:rPr lang="en-US" dirty="0" smtClean="0">
                <a:latin typeface="Arial" pitchFamily="34" charset="0"/>
              </a:rPr>
              <a:t> contributions to women’s empowerment and gender equality.</a:t>
            </a:r>
          </a:p>
          <a:p>
            <a:r>
              <a:rPr lang="en-US" dirty="0" smtClean="0">
                <a:latin typeface="Arial" pitchFamily="34" charset="0"/>
              </a:rPr>
              <a:t>	Human Rights: Evaluation is guided by the goal of realizing progress on women’s human rights as enshrined in the Convention on the Elimination of All Forms of Discrimination Against Women (CEDAW), which has been ratified by over 90 percent of UN Member States. It also contributes to advancing human rights enshrined in other UN conventions and treaties (need to check with Lee on language, but we should go beyond CEDAW.) Gender equality is a key human right.  Human rights based approaches should be integrated in evaluation processes so that they not only assess </a:t>
            </a:r>
            <a:r>
              <a:rPr lang="en-US" dirty="0" err="1" smtClean="0">
                <a:latin typeface="Arial" pitchFamily="34" charset="0"/>
              </a:rPr>
              <a:t>programme</a:t>
            </a:r>
            <a:r>
              <a:rPr lang="en-US" dirty="0" smtClean="0">
                <a:latin typeface="Arial" pitchFamily="34" charset="0"/>
              </a:rPr>
              <a:t> contributions to the realization of women’s human rights, but also contribute to their realization. </a:t>
            </a:r>
          </a:p>
          <a:p>
            <a:r>
              <a:rPr lang="en-US" dirty="0" smtClean="0">
                <a:latin typeface="Arial" pitchFamily="34" charset="0"/>
              </a:rPr>
              <a:t>	People-Centered Development: Evaluation is guided by a people-centered development paradigm which places people, and in UNIFEM’s context, women, at the center of the development process. Development is seen as a process of enlarging people’s choices to lead long and healthy lives, to be knowledgeable and to have a decent standard of living.  This requires that evaluation pay particular attention to how </a:t>
            </a:r>
            <a:r>
              <a:rPr lang="en-US" dirty="0" err="1" smtClean="0">
                <a:latin typeface="Arial" pitchFamily="34" charset="0"/>
              </a:rPr>
              <a:t>programmes</a:t>
            </a:r>
            <a:r>
              <a:rPr lang="en-US" dirty="0" smtClean="0">
                <a:latin typeface="Arial" pitchFamily="34" charset="0"/>
              </a:rPr>
              <a:t> have contributed to women’s full participation and capacity development.</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	UN System Coordination on Gender Equality: Evaluation draws on and contributes to UNIFEM’s role within the UN system to improve its effectiveness and efficiency in advancing women’s empowerment, gender equality and women’s human rights in line with UN reforms and national-level priorities and coordination mechanisms on gender equality. UNIFEM should promote collaboration on and promotion of gender equality and human rights responsive evaluation (including joint evaluations) in the UN through UNEG, the Resident Coordinator system (at the country-level), and establishing partnerships with donors, inter-governmental organizations, non-governmental organizations, civil society, evaluation associations and academic institutions. </a:t>
            </a:r>
          </a:p>
          <a:p>
            <a:r>
              <a:rPr lang="en-US" dirty="0" smtClean="0">
                <a:latin typeface="Arial" pitchFamily="34" charset="0"/>
              </a:rPr>
              <a:t>	National Ownership: Evaluation in UNIFEM should be guided by national priorities and concerns on women’s empowerment, gender equality and women’s human rights. It should be inclusive and take into account diverse national interests and values, strengthening partnerships with and between governments and civil society organizations, particularly women’s governmental and non-governmental organizations and networks. It should build the capacity of national institutions to take leadership to implement, monitor and evaluate gender equality policies and foster national ownership of evaluation results and learning. </a:t>
            </a:r>
          </a:p>
          <a:p>
            <a:r>
              <a:rPr lang="en-US" dirty="0" smtClean="0">
                <a:latin typeface="Arial" pitchFamily="34" charset="0"/>
              </a:rPr>
              <a:t>	Managing for Results on Women’s Empowerment and Gender Equality– Evaluation supports UNIFEM’s ability to manage for results by assessing the extent of progress towards and achievement of women’s empowerment, gender equality and the realization of women’s rights to enable informed and evidence-based management and decision-making for strategic planning and programming. </a:t>
            </a:r>
          </a:p>
          <a:p>
            <a:r>
              <a:rPr lang="en-US" dirty="0" smtClean="0">
                <a:latin typeface="Arial" pitchFamily="34" charset="0"/>
              </a:rPr>
              <a:t> </a:t>
            </a:r>
          </a:p>
          <a:p>
            <a:r>
              <a:rPr lang="en-US" dirty="0" smtClean="0">
                <a:latin typeface="Arial" pitchFamily="34" charset="0"/>
              </a:rPr>
              <a:t>6.10.	Evaluation in UNIFEM should abide to the following evaluation standards: </a:t>
            </a:r>
          </a:p>
          <a:p>
            <a:r>
              <a:rPr lang="en-US" dirty="0" smtClean="0">
                <a:latin typeface="Arial" pitchFamily="34" charset="0"/>
              </a:rPr>
              <a:t> </a:t>
            </a:r>
          </a:p>
          <a:p>
            <a:r>
              <a:rPr lang="en-US" dirty="0" smtClean="0">
                <a:latin typeface="Arial" pitchFamily="34" charset="0"/>
              </a:rPr>
              <a:t>	Participation and inclusiveness: Evaluation should foster the participation of key stakeholder (including UNIFEM’s key partners in government, civil society and the UN system) during the planning, implementation, validation conduct and utilization different stages of the evaluation process to ensure the credibility, quality and use of the evaluations. It is particularly important to enable participation of women and other groups subject to discrimination. Doing so facilitates consensus building and ownership of evaluation findings and recommendations by stakeholders. </a:t>
            </a:r>
          </a:p>
          <a:p>
            <a:r>
              <a:rPr lang="en-US" dirty="0" smtClean="0">
                <a:latin typeface="Arial" pitchFamily="34" charset="0"/>
              </a:rPr>
              <a:t>	Utilization Focused and Intentionality: Evaluation should be focused on the needs of key users and there should be a clear intent to use the findings of evaluations for learning and knowledge generation, decision-making and </a:t>
            </a:r>
            <a:r>
              <a:rPr lang="en-US" dirty="0" err="1" smtClean="0">
                <a:latin typeface="Arial" pitchFamily="34" charset="0"/>
              </a:rPr>
              <a:t>programme</a:t>
            </a:r>
            <a:r>
              <a:rPr lang="en-US" dirty="0" smtClean="0">
                <a:latin typeface="Arial" pitchFamily="34" charset="0"/>
              </a:rPr>
              <a:t> improvement. </a:t>
            </a:r>
          </a:p>
          <a:p>
            <a:r>
              <a:rPr lang="en-US" dirty="0" smtClean="0">
                <a:latin typeface="Arial" pitchFamily="34" charset="0"/>
              </a:rPr>
              <a:t>	Transparency, Independence and Impartiality: Evaluation should be free from undue influence to ensure unbiased and transparent due processes, reporting and should take into consideration both achievements and challenges. Evaluators should have full discretion to submit reports directly for consideration at the appropriate decision-making level. </a:t>
            </a:r>
          </a:p>
          <a:p>
            <a:r>
              <a:rPr lang="en-US" dirty="0" smtClean="0">
                <a:latin typeface="Arial" pitchFamily="34" charset="0"/>
              </a:rPr>
              <a:t>	Quality and Credibility: The design, planning and conduction of gender equality and human rights responsive evaluation should ensure the high quality of the evaluation and strive to make use of new and cutting edge mixed methods for evaluating women’s empowerment, gender equality and women’s human rights issues. Evaluation methodology should be rigorous enough to ensure a credible evidence base for findings and conclusions that will inform decisions to up scale or replicate </a:t>
            </a:r>
            <a:r>
              <a:rPr lang="en-US" dirty="0" err="1" smtClean="0">
                <a:latin typeface="Arial" pitchFamily="34" charset="0"/>
              </a:rPr>
              <a:t>programmes</a:t>
            </a:r>
            <a:r>
              <a:rPr lang="en-US" dirty="0" smtClean="0">
                <a:latin typeface="Arial" pitchFamily="34" charset="0"/>
              </a:rPr>
              <a:t>, while also remaining responsive to the local contexts. </a:t>
            </a:r>
          </a:p>
          <a:p>
            <a:r>
              <a:rPr lang="en-US" dirty="0" smtClean="0">
                <a:latin typeface="Arial" pitchFamily="34" charset="0"/>
              </a:rPr>
              <a:t>	Ethical: Evaluators should have personal and professional integrity and abide by the UNEG Ethical Guidelines for Evaluation in the UN system and the Code of Conduct to respect the rights of individuals involved.  Evaluators must also pay particular attention to protocols, codes and recommendations that may be relevant for their interactions with women during the evaluation of UNIFEM interventions, e.g. the World Health Organization’s (WHO) Putting Women First: Ethical and Safety Recommendations for Research on Domestic Violence Against Women, WHO’s Ethical and Safety Recommendations for Interviewing Trafficked Women, etc.  </a:t>
            </a:r>
          </a:p>
          <a:p>
            <a:pPr>
              <a:spcBef>
                <a:spcPct val="0"/>
              </a:spcBef>
            </a:pPr>
            <a:endParaRPr lang="da-DK" b="1"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Civil Society </a:t>
            </a:r>
            <a:r>
              <a:rPr lang="en-US" dirty="0" err="1" smtClean="0"/>
              <a:t>Organisations</a:t>
            </a:r>
            <a:r>
              <a:rPr lang="en-US" dirty="0" smtClean="0"/>
              <a:t> (CSOs), including women’s </a:t>
            </a:r>
            <a:r>
              <a:rPr lang="en-US" dirty="0" err="1" smtClean="0"/>
              <a:t>organisations</a:t>
            </a:r>
            <a:r>
              <a:rPr lang="en-US" dirty="0" smtClean="0"/>
              <a:t>, be they implementing partners or broader partners, are critical as evaluation stakeholders.  They have deep knowledge of the intervention context and they represent civil society interests and needs, thus enhancing accountability throughout the evaluation. Existing regional and country evaluation networks can also be included under this category as relevant stakeholders. Beneficiaries, the target population(s) of the intervention, should be fully consulted in the evaluation process and their interests and information needs identified and reflected. It is crucial to engage these stakeholders in an evaluation to ensure its accountability and use. Key stakeholders typically include: governments and national counterparts; partners and other civil society </a:t>
            </a:r>
            <a:r>
              <a:rPr lang="en-US" dirty="0" err="1" smtClean="0"/>
              <a:t>organisations</a:t>
            </a:r>
            <a:r>
              <a:rPr lang="en-US" dirty="0" smtClean="0"/>
              <a:t>, including women’s </a:t>
            </a:r>
            <a:r>
              <a:rPr lang="en-US" dirty="0" err="1" smtClean="0"/>
              <a:t>organisations</a:t>
            </a:r>
            <a:r>
              <a:rPr lang="en-US" dirty="0" smtClean="0"/>
              <a:t>; beneficiaries; </a:t>
            </a:r>
            <a:r>
              <a:rPr lang="en-US" dirty="0" err="1" smtClean="0"/>
              <a:t>programme</a:t>
            </a:r>
            <a:r>
              <a:rPr lang="en-US" dirty="0" smtClean="0"/>
              <a:t> managers and decision makers; UN sister agencies; bilateral partners or donors; and other stakeholders (such as gender experts, academics, etc.).  </a:t>
            </a:r>
            <a:endParaRPr lang="en-US" dirty="0"/>
          </a:p>
        </p:txBody>
      </p:sp>
      <p:sp>
        <p:nvSpPr>
          <p:cNvPr id="4" name="Slide Number Placeholder 3"/>
          <p:cNvSpPr>
            <a:spLocks noGrp="1"/>
          </p:cNvSpPr>
          <p:nvPr>
            <p:ph type="sldNum" sz="quarter" idx="10"/>
          </p:nvPr>
        </p:nvSpPr>
        <p:spPr/>
        <p:txBody>
          <a:bodyPr/>
          <a:lstStyle/>
          <a:p>
            <a:fld id="{B1CB6E1E-8816-4DFD-9319-4D9815C700AA}" type="slidenum">
              <a:rPr lang="en-US" smtClean="0"/>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Stakeholder checklist as beginning guide and Safe Cities as a case study to apply these questions.</a:t>
            </a:r>
          </a:p>
          <a:p>
            <a:endParaRPr lang="en-US" dirty="0"/>
          </a:p>
        </p:txBody>
      </p:sp>
      <p:sp>
        <p:nvSpPr>
          <p:cNvPr id="4" name="Slide Number Placeholder 3"/>
          <p:cNvSpPr>
            <a:spLocks noGrp="1"/>
          </p:cNvSpPr>
          <p:nvPr>
            <p:ph type="sldNum" sz="quarter" idx="10"/>
          </p:nvPr>
        </p:nvSpPr>
        <p:spPr/>
        <p:txBody>
          <a:bodyPr/>
          <a:lstStyle/>
          <a:p>
            <a:fld id="{8C3AC0FF-DF4E-457A-A236-C8841BC16F86}" type="slidenum">
              <a:rPr lang="en-US" smtClean="0"/>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Mertens</a:t>
            </a:r>
            <a:r>
              <a:rPr lang="en-US" baseline="0" dirty="0" smtClean="0"/>
              <a:t> (2009) </a:t>
            </a:r>
            <a:endParaRPr lang="en-US" dirty="0"/>
          </a:p>
        </p:txBody>
      </p:sp>
      <p:sp>
        <p:nvSpPr>
          <p:cNvPr id="4" name="Slide Number Placeholder 3"/>
          <p:cNvSpPr>
            <a:spLocks noGrp="1"/>
          </p:cNvSpPr>
          <p:nvPr>
            <p:ph type="sldNum" sz="quarter" idx="10"/>
          </p:nvPr>
        </p:nvSpPr>
        <p:spPr/>
        <p:txBody>
          <a:bodyPr/>
          <a:lstStyle/>
          <a:p>
            <a:fld id="{6E7338D6-D7D7-43C8-B1E8-155E15B6E2E2}"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6FD6C-D95A-409F-8FFD-8A0D0FDC0712}" type="slidenum">
              <a:rPr lang="en-US"/>
              <a:pPr/>
              <a:t>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The UN’s declaration is based on the recognition of the inherent dignity and of the equal and inalienable rights of all members of the human family, including the right to life, liberty, security of the person, equal protection under the law, freedom of movement, marriage with the free and full consent of the intending spouses, ownership of property, freedom of thought and religion, freedom of opinion and expression, peaceful assembly, participation in governance, work in just and favorable working conditions, and education.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r>
              <a:rPr lang="en-CA" b="1" smtClean="0">
                <a:latin typeface="Arial" pitchFamily="34" charset="0"/>
              </a:rPr>
              <a:t>Evaluation Defined</a:t>
            </a:r>
          </a:p>
          <a:p>
            <a:endParaRPr lang="en-CA" smtClean="0">
              <a:latin typeface="Arial" pitchFamily="34" charset="0"/>
            </a:endParaRPr>
          </a:p>
          <a:p>
            <a:r>
              <a:rPr lang="en-CA" smtClean="0">
                <a:latin typeface="Arial" pitchFamily="34" charset="0"/>
              </a:rPr>
              <a:t>Evaluation is:</a:t>
            </a:r>
          </a:p>
          <a:p>
            <a:pPr eaLnBrk="1" hangingPunct="1">
              <a:buFontTx/>
              <a:buChar char="•"/>
            </a:pPr>
            <a:r>
              <a:rPr lang="en-CA" smtClean="0">
                <a:latin typeface="Arial" pitchFamily="34" charset="0"/>
              </a:rPr>
              <a:t> An assessment of programme activity </a:t>
            </a:r>
          </a:p>
          <a:p>
            <a:pPr eaLnBrk="1" hangingPunct="1">
              <a:buFontTx/>
              <a:buChar char="•"/>
            </a:pPr>
            <a:r>
              <a:rPr lang="en-CA" smtClean="0">
                <a:latin typeface="Arial" pitchFamily="34" charset="0"/>
              </a:rPr>
              <a:t> Systematic and impartial </a:t>
            </a:r>
          </a:p>
          <a:p>
            <a:pPr eaLnBrk="1" hangingPunct="1">
              <a:buFontTx/>
              <a:buChar char="•"/>
            </a:pPr>
            <a:r>
              <a:rPr lang="en-CA" smtClean="0">
                <a:latin typeface="Arial" pitchFamily="34" charset="0"/>
              </a:rPr>
              <a:t> Focuses on accomplishments (expected and achieved) </a:t>
            </a:r>
          </a:p>
          <a:p>
            <a:pPr eaLnBrk="1" hangingPunct="1">
              <a:buFontTx/>
              <a:buChar char="•"/>
            </a:pPr>
            <a:r>
              <a:rPr lang="en-CA" smtClean="0">
                <a:latin typeface="Arial" pitchFamily="34" charset="0"/>
              </a:rPr>
              <a:t>Considers the results chain, processes, context, and causality </a:t>
            </a:r>
          </a:p>
          <a:p>
            <a:pPr eaLnBrk="1" hangingPunct="1">
              <a:buFontTx/>
              <a:buChar char="•"/>
            </a:pPr>
            <a:r>
              <a:rPr lang="en-CA" smtClean="0">
                <a:latin typeface="Arial" pitchFamily="34" charset="0"/>
              </a:rPr>
              <a:t>Done in order to determine the “relevance, impact, effectiveness, efficiency and sustainability of the intervention</a:t>
            </a:r>
          </a:p>
          <a:p>
            <a:endParaRPr lang="en-CA" smtClean="0">
              <a:latin typeface="Arial" pitchFamily="34" charset="0"/>
            </a:endParaRPr>
          </a:p>
          <a:p>
            <a:r>
              <a:rPr lang="en-CA" smtClean="0">
                <a:latin typeface="Arial" pitchFamily="34" charset="0"/>
              </a:rPr>
              <a:t>(Source: UNEG, 2005) </a:t>
            </a:r>
          </a:p>
          <a:p>
            <a:endParaRPr lang="en-CA" smtClean="0">
              <a:latin typeface="Arial" pitchFamily="34" charset="0"/>
            </a:endParaRPr>
          </a:p>
          <a:p>
            <a:r>
              <a:rPr lang="en-CA" b="1" smtClean="0">
                <a:latin typeface="Arial" pitchFamily="34" charset="0"/>
              </a:rPr>
              <a:t>Key characteristics of evaluation :</a:t>
            </a:r>
          </a:p>
          <a:p>
            <a:endParaRPr lang="en-CA" smtClean="0">
              <a:latin typeface="Arial" pitchFamily="34" charset="0"/>
            </a:endParaRPr>
          </a:p>
          <a:p>
            <a:pPr>
              <a:buFontTx/>
              <a:buChar char="-"/>
            </a:pPr>
            <a:r>
              <a:rPr lang="en-CA" smtClean="0">
                <a:latin typeface="Arial" pitchFamily="34" charset="0"/>
              </a:rPr>
              <a:t>Should provide evidence-based information that is credible, reliable – and very importantly </a:t>
            </a:r>
            <a:r>
              <a:rPr lang="en-CA" b="1" u="sng" smtClean="0">
                <a:latin typeface="Arial" pitchFamily="34" charset="0"/>
              </a:rPr>
              <a:t>USEFUL AND APPLICABLE</a:t>
            </a:r>
          </a:p>
          <a:p>
            <a:pPr>
              <a:buFontTx/>
              <a:buChar char="-"/>
            </a:pPr>
            <a:r>
              <a:rPr lang="en-CA" smtClean="0">
                <a:latin typeface="Arial" pitchFamily="34" charset="0"/>
              </a:rPr>
              <a:t>Enable the timely incorporation of conclusions and recommendations into the decision-making processes of the organization </a:t>
            </a:r>
          </a:p>
          <a:p>
            <a:endParaRPr lang="en-CA" smtClean="0">
              <a:latin typeface="Arial" pitchFamily="34" charset="0"/>
            </a:endParaRPr>
          </a:p>
          <a:p>
            <a:r>
              <a:rPr lang="en-CA" smtClean="0">
                <a:latin typeface="Arial" pitchFamily="34" charset="0"/>
              </a:rPr>
              <a:t>Plenary discussion (10 minutes): What is </a:t>
            </a:r>
            <a:r>
              <a:rPr lang="en-CA" u="sng" smtClean="0">
                <a:latin typeface="Arial" pitchFamily="34" charset="0"/>
              </a:rPr>
              <a:t>not</a:t>
            </a:r>
            <a:r>
              <a:rPr lang="en-CA" smtClean="0">
                <a:latin typeface="Arial" pitchFamily="34" charset="0"/>
              </a:rPr>
              <a:t> considered in this definition of evaluation? </a:t>
            </a:r>
          </a:p>
        </p:txBody>
      </p:sp>
      <p:sp>
        <p:nvSpPr>
          <p:cNvPr id="249860" name="Slide Number Placeholder 3"/>
          <p:cNvSpPr>
            <a:spLocks noGrp="1"/>
          </p:cNvSpPr>
          <p:nvPr>
            <p:ph type="sldNum" sz="quarter" idx="5"/>
          </p:nvPr>
        </p:nvSpPr>
        <p:spPr>
          <a:noFill/>
        </p:spPr>
        <p:txBody>
          <a:bodyPr/>
          <a:lstStyle/>
          <a:p>
            <a:fld id="{82FE84E1-9B77-4721-A9BB-AFA1327B6B12}"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r>
              <a:rPr lang="en-CA" dirty="0" smtClean="0">
                <a:latin typeface="Arial" pitchFamily="34" charset="0"/>
              </a:rPr>
              <a:t>Note that many of you in this audience will be experts in the areas of gender equality and women’s rights and the following slides are just reminders of the centrality of gender equality and women’s empowerment, and CEDAW, to UNIFEM’s work. [move quickly through these].</a:t>
            </a:r>
          </a:p>
          <a:p>
            <a:endParaRPr lang="en-CA" dirty="0" smtClean="0">
              <a:latin typeface="Arial" pitchFamily="34" charset="0"/>
            </a:endParaRPr>
          </a:p>
          <a:p>
            <a:r>
              <a:rPr lang="en-CA" dirty="0" smtClean="0">
                <a:latin typeface="Arial" pitchFamily="34" charset="0"/>
              </a:rPr>
              <a:t>Gender equality </a:t>
            </a:r>
          </a:p>
          <a:p>
            <a:pPr lvl="1" eaLnBrk="1" hangingPunct="1"/>
            <a:endParaRPr lang="en-CA" sz="900" dirty="0">
              <a:latin typeface="Arial" pitchFamily="34" charset="0"/>
            </a:endParaRPr>
          </a:p>
          <a:p>
            <a:pPr lvl="1" eaLnBrk="1" hangingPunct="1">
              <a:buFontTx/>
              <a:buChar char="•"/>
            </a:pPr>
            <a:r>
              <a:rPr lang="en-CA" sz="900" dirty="0">
                <a:latin typeface="Arial" pitchFamily="34" charset="0"/>
              </a:rPr>
              <a:t> Refers to the equal rights, responsibilities, and opportunities of women and men. </a:t>
            </a:r>
          </a:p>
          <a:p>
            <a:pPr lvl="1" eaLnBrk="1" hangingPunct="1">
              <a:buFontTx/>
              <a:buChar char="•"/>
            </a:pPr>
            <a:r>
              <a:rPr lang="en-CA" sz="900" dirty="0">
                <a:latin typeface="Arial" pitchFamily="34" charset="0"/>
              </a:rPr>
              <a:t> It implies that the interests, needs and priorities of both women and men are taken into consideration, recognizing the diversity of different groups of women and men. </a:t>
            </a:r>
          </a:p>
          <a:p>
            <a:pPr lvl="1" eaLnBrk="1" hangingPunct="1">
              <a:buFontTx/>
              <a:buChar char="•"/>
            </a:pPr>
            <a:r>
              <a:rPr lang="en-CA" sz="900" dirty="0">
                <a:latin typeface="Arial" pitchFamily="34" charset="0"/>
              </a:rPr>
              <a:t> It is both a human rights issue and a precondition for, as well as an indicator of, development.</a:t>
            </a:r>
          </a:p>
          <a:p>
            <a:pPr lvl="1" eaLnBrk="1" hangingPunct="1"/>
            <a:endParaRPr lang="en-CA" sz="900" dirty="0">
              <a:latin typeface="Arial" pitchFamily="34" charset="0"/>
            </a:endParaRPr>
          </a:p>
          <a:p>
            <a:pPr lvl="1" eaLnBrk="1" hangingPunct="1"/>
            <a:r>
              <a:rPr lang="en-CA" sz="900" dirty="0">
                <a:latin typeface="Arial" pitchFamily="34" charset="0"/>
              </a:rPr>
              <a:t>Source: UNEG Guidance </a:t>
            </a:r>
          </a:p>
          <a:p>
            <a:endParaRPr lang="en-CA" dirty="0" smtClean="0">
              <a:latin typeface="Arial" pitchFamily="34" charset="0"/>
            </a:endParaRPr>
          </a:p>
          <a:p>
            <a:endParaRPr lang="en-CA" dirty="0" smtClean="0">
              <a:latin typeface="Arial" pitchFamily="34" charset="0"/>
            </a:endParaRPr>
          </a:p>
        </p:txBody>
      </p:sp>
      <p:sp>
        <p:nvSpPr>
          <p:cNvPr id="270340" name="Slide Number Placeholder 3"/>
          <p:cNvSpPr>
            <a:spLocks noGrp="1"/>
          </p:cNvSpPr>
          <p:nvPr>
            <p:ph type="sldNum" sz="quarter" idx="5"/>
          </p:nvPr>
        </p:nvSpPr>
        <p:spPr>
          <a:noFill/>
        </p:spPr>
        <p:txBody>
          <a:bodyPr/>
          <a:lstStyle/>
          <a:p>
            <a:fld id="{9235883F-3FC8-4A0A-B5EB-2F79910AA443}"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solidFill>
            <a:srgbClr val="FFFFFF"/>
          </a:solidFill>
          <a:ln/>
        </p:spPr>
      </p:sp>
      <p:sp>
        <p:nvSpPr>
          <p:cNvPr id="49155" name="Notes Placeholder 2"/>
          <p:cNvSpPr>
            <a:spLocks noGrp="1"/>
          </p:cNvSpPr>
          <p:nvPr>
            <p:ph type="body" idx="1"/>
          </p:nvPr>
        </p:nvSpPr>
        <p:spPr>
          <a:ln/>
        </p:spPr>
        <p:txBody>
          <a:bodyPr/>
          <a:lstStyle/>
          <a:p>
            <a:pPr eaLnBrk="1" hangingPunct="1">
              <a:defRPr/>
            </a:pPr>
            <a:r>
              <a:rPr lang="en-US" b="1" dirty="0" smtClean="0"/>
              <a:t>GENDER EQUALITY and HUMAN RIGHTS RESPONSIVE EVALUATION </a:t>
            </a:r>
          </a:p>
          <a:p>
            <a:pPr eaLnBrk="1" hangingPunct="1">
              <a:defRPr/>
            </a:pPr>
            <a:r>
              <a:rPr lang="en-US" dirty="0" smtClean="0"/>
              <a:t>What do we mean by gender equality and human rights responsive evaluation? </a:t>
            </a:r>
          </a:p>
          <a:p>
            <a:pPr eaLnBrk="1" hangingPunct="1">
              <a:defRPr/>
            </a:pPr>
            <a:endParaRPr lang="en-US" dirty="0" smtClean="0"/>
          </a:p>
          <a:p>
            <a:pPr eaLnBrk="1" hangingPunct="1">
              <a:defRPr/>
            </a:pPr>
            <a:r>
              <a:rPr lang="en-US" dirty="0" smtClean="0"/>
              <a:t>It is an evaluation that integrates a gender equality and a human rights based approach by:</a:t>
            </a:r>
          </a:p>
          <a:p>
            <a:pPr eaLnBrk="1" hangingPunct="1">
              <a:defRPr/>
            </a:pPr>
            <a:endParaRPr lang="en-US" dirty="0" smtClean="0"/>
          </a:p>
          <a:p>
            <a:pPr marL="756815" indent="-432465">
              <a:buFontTx/>
              <a:buAutoNum type="arabicParenR"/>
              <a:defRPr/>
            </a:pPr>
            <a:r>
              <a:rPr lang="en-US" dirty="0" smtClean="0"/>
              <a:t>specifically </a:t>
            </a:r>
            <a:r>
              <a:rPr lang="en-US" b="1" dirty="0" smtClean="0"/>
              <a:t>assessing</a:t>
            </a:r>
            <a:r>
              <a:rPr lang="en-US" dirty="0" smtClean="0"/>
              <a:t> the extent to which the </a:t>
            </a:r>
            <a:r>
              <a:rPr lang="en-US" dirty="0" err="1" smtClean="0"/>
              <a:t>programme</a:t>
            </a:r>
            <a:r>
              <a:rPr lang="en-US" dirty="0" smtClean="0"/>
              <a:t> evaluated is guided by organizational and system-wide objectives on gender and human rights AND</a:t>
            </a:r>
          </a:p>
          <a:p>
            <a:pPr marL="756815" indent="-432465">
              <a:buFontTx/>
              <a:buAutoNum type="arabicParenR"/>
              <a:defRPr/>
            </a:pPr>
            <a:r>
              <a:rPr lang="en-US" dirty="0" smtClean="0"/>
              <a:t>Incorporating these approaches in the actual evaluation </a:t>
            </a:r>
            <a:r>
              <a:rPr lang="en-US" b="1" dirty="0" smtClean="0"/>
              <a:t>processes</a:t>
            </a:r>
          </a:p>
        </p:txBody>
      </p:sp>
      <p:sp>
        <p:nvSpPr>
          <p:cNvPr id="250884"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a:fld id="{7479BD6F-57EB-4B6E-9D23-4AAF12FA031E}" type="slidenum">
              <a:rPr lang="en-US" sz="1000">
                <a:latin typeface="Arial" pitchFamily="34" charset="0"/>
              </a:rPr>
              <a:pPr algn="r"/>
              <a:t>12</a:t>
            </a:fld>
            <a:endParaRPr lang="en-US" sz="10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solidFill>
            <a:srgbClr val="FFFFFF"/>
          </a:solidFill>
          <a:ln/>
        </p:spPr>
      </p:sp>
      <p:sp>
        <p:nvSpPr>
          <p:cNvPr id="257027" name="Notes Placeholder 2"/>
          <p:cNvSpPr>
            <a:spLocks noGrp="1"/>
          </p:cNvSpPr>
          <p:nvPr>
            <p:ph type="body" idx="1"/>
          </p:nvPr>
        </p:nvSpPr>
        <p:spPr>
          <a:xfrm>
            <a:off x="1084957" y="4215191"/>
            <a:ext cx="5487293" cy="4643060"/>
          </a:xfrm>
          <a:noFill/>
          <a:ln/>
        </p:spPr>
        <p:txBody>
          <a:bodyPr/>
          <a:lstStyle/>
          <a:p>
            <a:pPr eaLnBrk="1" hangingPunct="1"/>
            <a:r>
              <a:rPr lang="en-US" sz="1100" b="1" dirty="0">
                <a:latin typeface="Arial" pitchFamily="34" charset="0"/>
              </a:rPr>
              <a:t>GE </a:t>
            </a:r>
            <a:r>
              <a:rPr lang="en-US" sz="1100" b="1" i="1" dirty="0">
                <a:latin typeface="Arial" pitchFamily="34" charset="0"/>
              </a:rPr>
              <a:t>and</a:t>
            </a:r>
            <a:r>
              <a:rPr lang="en-US" sz="1100" b="1" dirty="0">
                <a:latin typeface="Arial" pitchFamily="34" charset="0"/>
              </a:rPr>
              <a:t> HR Responsive Evaluation </a:t>
            </a:r>
            <a:endParaRPr lang="en-CA" sz="1100" b="1" dirty="0">
              <a:latin typeface="Arial" pitchFamily="34" charset="0"/>
            </a:endParaRPr>
          </a:p>
          <a:p>
            <a:pPr eaLnBrk="1" hangingPunct="1"/>
            <a:endParaRPr lang="en-CA" sz="1100" dirty="0">
              <a:latin typeface="Arial" pitchFamily="34" charset="0"/>
            </a:endParaRPr>
          </a:p>
          <a:p>
            <a:pPr eaLnBrk="1" hangingPunct="1">
              <a:buFontTx/>
              <a:buChar char="•"/>
            </a:pPr>
            <a:r>
              <a:rPr lang="en-CA" sz="1100" dirty="0">
                <a:latin typeface="Arial" pitchFamily="34" charset="0"/>
              </a:rPr>
              <a:t>Recognize power relations; </a:t>
            </a:r>
          </a:p>
          <a:p>
            <a:pPr eaLnBrk="1" hangingPunct="1">
              <a:buFontTx/>
              <a:buChar char="•"/>
            </a:pPr>
            <a:r>
              <a:rPr lang="en-CA" sz="1100" dirty="0">
                <a:latin typeface="Arial" pitchFamily="34" charset="0"/>
              </a:rPr>
              <a:t>Identify the structural causes of inequality and discrimination; </a:t>
            </a:r>
          </a:p>
          <a:p>
            <a:pPr eaLnBrk="1" hangingPunct="1">
              <a:buFontTx/>
              <a:buChar char="•"/>
            </a:pPr>
            <a:r>
              <a:rPr lang="en-CA" sz="1100" dirty="0">
                <a:latin typeface="Arial" pitchFamily="34" charset="0"/>
              </a:rPr>
              <a:t>Determine the impacts of programmes on impoverished people and groups facing discrimination; </a:t>
            </a:r>
          </a:p>
          <a:p>
            <a:pPr eaLnBrk="1" hangingPunct="1">
              <a:buFontTx/>
              <a:buChar char="•"/>
            </a:pPr>
            <a:r>
              <a:rPr lang="en-CA" sz="1100" dirty="0">
                <a:latin typeface="Arial" pitchFamily="34" charset="0"/>
              </a:rPr>
              <a:t>Involve participatory and reflective processes; and</a:t>
            </a:r>
          </a:p>
          <a:p>
            <a:pPr eaLnBrk="1" hangingPunct="1">
              <a:buFontTx/>
              <a:buChar char="•"/>
            </a:pPr>
            <a:r>
              <a:rPr lang="en-CA" sz="1100" dirty="0">
                <a:latin typeface="Arial" pitchFamily="34" charset="0"/>
              </a:rPr>
              <a:t>Acknowledge women’s human rights and gender equality and determine the claims of rights- holders and obligations of duty- bearers </a:t>
            </a:r>
          </a:p>
          <a:p>
            <a:pPr eaLnBrk="1" hangingPunct="1">
              <a:lnSpc>
                <a:spcPct val="90000"/>
              </a:lnSpc>
              <a:buFontTx/>
              <a:buChar char="•"/>
            </a:pPr>
            <a:r>
              <a:rPr lang="en-CA" sz="1100" dirty="0">
                <a:latin typeface="Arial" pitchFamily="34" charset="0"/>
              </a:rPr>
              <a:t>Aim for the progressive realization of human rights and gender equality</a:t>
            </a:r>
          </a:p>
        </p:txBody>
      </p:sp>
      <p:sp>
        <p:nvSpPr>
          <p:cNvPr id="257028"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a:fld id="{27ED22C6-BC01-4AC3-8290-C07B5077E226}" type="slidenum">
              <a:rPr lang="en-US" sz="1000">
                <a:latin typeface="Arial" pitchFamily="34" charset="0"/>
              </a:rPr>
              <a:pPr algn="r"/>
              <a:t>13</a:t>
            </a:fld>
            <a:endParaRPr lang="en-US" sz="1000"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solidFill>
            <a:srgbClr val="FFFFFF"/>
          </a:solidFill>
          <a:ln/>
        </p:spPr>
      </p:sp>
      <p:sp>
        <p:nvSpPr>
          <p:cNvPr id="258051" name="Notes Placeholder 2"/>
          <p:cNvSpPr>
            <a:spLocks noGrp="1"/>
          </p:cNvSpPr>
          <p:nvPr>
            <p:ph type="body" idx="1"/>
          </p:nvPr>
        </p:nvSpPr>
        <p:spPr>
          <a:noFill/>
          <a:ln/>
        </p:spPr>
        <p:txBody>
          <a:bodyPr/>
          <a:lstStyle/>
          <a:p>
            <a:r>
              <a:rPr lang="en-US" sz="1100" b="1" dirty="0">
                <a:latin typeface="Arial" pitchFamily="34" charset="0"/>
              </a:rPr>
              <a:t>Gender Equality Perspectives </a:t>
            </a:r>
          </a:p>
          <a:p>
            <a:endParaRPr lang="en-US" sz="1100" dirty="0">
              <a:latin typeface="Arial" pitchFamily="34" charset="0"/>
            </a:endParaRPr>
          </a:p>
          <a:p>
            <a:r>
              <a:rPr lang="en-US" sz="1100" dirty="0">
                <a:latin typeface="Arial" pitchFamily="34" charset="0"/>
              </a:rPr>
              <a:t>Human rights perspectives are intended to include gender-equality considerations; however, if GE issues are not made explicit, women, the relations between men and women, and the differential impact of the </a:t>
            </a:r>
            <a:r>
              <a:rPr lang="en-US" sz="1100" dirty="0" err="1">
                <a:latin typeface="Arial" pitchFamily="34" charset="0"/>
              </a:rPr>
              <a:t>programme</a:t>
            </a:r>
            <a:r>
              <a:rPr lang="en-US" sz="1100" dirty="0">
                <a:latin typeface="Arial" pitchFamily="34" charset="0"/>
              </a:rPr>
              <a:t> on men and women, may be overlooked or rendered invisible. </a:t>
            </a:r>
          </a:p>
          <a:p>
            <a:r>
              <a:rPr lang="en-US" sz="1100" dirty="0">
                <a:latin typeface="Arial" pitchFamily="34" charset="0"/>
              </a:rPr>
              <a:t> </a:t>
            </a:r>
          </a:p>
          <a:p>
            <a:r>
              <a:rPr lang="en-US" sz="1100" dirty="0">
                <a:latin typeface="Arial" pitchFamily="34" charset="0"/>
              </a:rPr>
              <a:t>Some of the key conceptual distinctions are that GE perspectives:</a:t>
            </a:r>
          </a:p>
          <a:p>
            <a:pPr>
              <a:buFontTx/>
              <a:buChar char="•"/>
            </a:pPr>
            <a:r>
              <a:rPr lang="en-US" sz="1100" dirty="0">
                <a:latin typeface="Arial" pitchFamily="34" charset="0"/>
              </a:rPr>
              <a:t>Recognize the </a:t>
            </a:r>
            <a:r>
              <a:rPr lang="en-US" sz="1100" i="1" dirty="0">
                <a:latin typeface="Arial" pitchFamily="34" charset="0"/>
              </a:rPr>
              <a:t>gendered</a:t>
            </a:r>
            <a:r>
              <a:rPr lang="en-US" sz="1100" dirty="0">
                <a:latin typeface="Arial" pitchFamily="34" charset="0"/>
              </a:rPr>
              <a:t> nature of development and the importance of gender equality to economic and social development (the differential impacts of development on women and men)</a:t>
            </a:r>
          </a:p>
          <a:p>
            <a:pPr>
              <a:buFontTx/>
              <a:buChar char="•"/>
            </a:pPr>
            <a:r>
              <a:rPr lang="en-US" sz="1100" dirty="0">
                <a:latin typeface="Arial" pitchFamily="34" charset="0"/>
              </a:rPr>
              <a:t>Recognize that poor and marginalized groups of people are gendered, </a:t>
            </a:r>
            <a:r>
              <a:rPr lang="en-US" sz="1100" i="1" dirty="0">
                <a:latin typeface="Arial" pitchFamily="34" charset="0"/>
              </a:rPr>
              <a:t>and</a:t>
            </a:r>
            <a:r>
              <a:rPr lang="en-US" sz="1100" dirty="0">
                <a:latin typeface="Arial" pitchFamily="34" charset="0"/>
              </a:rPr>
              <a:t>  women and men are differentiated by race, ethnicity, age, disability, class and caste, so uses analysis to identify the interactions between gender and other variables of discrimination Recognize that power relations exist within the home/family, and that these relationships intersect with power relationships in the society, polity, and economy </a:t>
            </a:r>
          </a:p>
          <a:p>
            <a:endParaRPr lang="en-US" sz="1100" dirty="0">
              <a:latin typeface="Arial" pitchFamily="34" charset="0"/>
            </a:endParaRPr>
          </a:p>
        </p:txBody>
      </p:sp>
      <p:sp>
        <p:nvSpPr>
          <p:cNvPr id="258052"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a:fld id="{81A7EA72-56D8-445C-9679-32C3328EE090}" type="slidenum">
              <a:rPr lang="en-US" sz="1000">
                <a:latin typeface="Arial" pitchFamily="34" charset="0"/>
              </a:rPr>
              <a:pPr algn="r"/>
              <a:t>14</a:t>
            </a:fld>
            <a:endParaRPr lang="en-US" sz="10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28544-9230-45F9-9A06-4E0E3C71CDA4}" type="slidenum">
              <a:rPr lang="en-US"/>
              <a:pPr/>
              <a:t>21</a:t>
            </a:fld>
            <a:endParaRPr lang="en-US"/>
          </a:p>
        </p:txBody>
      </p:sp>
      <p:sp>
        <p:nvSpPr>
          <p:cNvPr id="33794" name="Rectangle 2"/>
          <p:cNvSpPr>
            <a:spLocks noGrp="1" noRot="1" noChangeAspect="1" noChangeArrowheads="1" noTextEdit="1"/>
          </p:cNvSpPr>
          <p:nvPr>
            <p:ph type="sldImg"/>
          </p:nvPr>
        </p:nvSpPr>
        <p:spPr>
          <a:xfrm>
            <a:off x="1144588" y="685800"/>
            <a:ext cx="4570412" cy="3429000"/>
          </a:xfrm>
          <a:ln/>
        </p:spPr>
      </p:sp>
      <p:sp>
        <p:nvSpPr>
          <p:cNvPr id="33795" name="Rectangle 3"/>
          <p:cNvSpPr>
            <a:spLocks noGrp="1" noChangeArrowheads="1"/>
          </p:cNvSpPr>
          <p:nvPr>
            <p:ph type="body" idx="1"/>
          </p:nvPr>
        </p:nvSpPr>
        <p:spPr>
          <a:xfrm>
            <a:off x="914093" y="4343362"/>
            <a:ext cx="5029815" cy="4115492"/>
          </a:xfrm>
        </p:spPr>
        <p:txBody>
          <a:bodyPr/>
          <a:lstStyle/>
          <a:p>
            <a:r>
              <a:rPr lang="en-US"/>
              <a:t>DMM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 / HR responsive evaluation is characterized by the “integration of gender equality and human rights based approach in evaluation processes, approaches, methods and use” – which speaks to participation and inclusion. While individual evaluations have been the ‘fall back approach’ in past, this Guide seeks to encourage the more robust results that can be obtained through broader participation in evaluation and that which is promoted in HRBA, which “requires a shift in orientation, away from direct service delivery and towards supporting national actors in their efforts to realize rights.”</a:t>
            </a:r>
            <a:endParaRPr lang="en-US" dirty="0"/>
          </a:p>
        </p:txBody>
      </p:sp>
      <p:sp>
        <p:nvSpPr>
          <p:cNvPr id="4" name="Slide Number Placeholder 3"/>
          <p:cNvSpPr>
            <a:spLocks noGrp="1"/>
          </p:cNvSpPr>
          <p:nvPr>
            <p:ph type="sldNum" sz="quarter" idx="10"/>
          </p:nvPr>
        </p:nvSpPr>
        <p:spPr/>
        <p:txBody>
          <a:bodyPr/>
          <a:lstStyle/>
          <a:p>
            <a:fld id="{B1CB6E1E-8816-4DFD-9319-4D9815C700AA}"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July</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fi-FI" smtClean="0"/>
              <a:t>IPEN Almaty Kazakhstan July 2011 Mertens</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21B909-78AC-4084-B0AC-CF0A96B8E5A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July</a:t>
            </a:r>
            <a:endParaRPr lang="en-US"/>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lstStyle/>
          <a:p>
            <a:fld id="{B121B909-78AC-4084-B0AC-CF0A96B8E5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July</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fi-FI" smtClean="0"/>
              <a:t>IPEN Almaty Kazakhstan July 2011 Mertens</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21B909-78AC-4084-B0AC-CF0A96B8E5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July</a:t>
            </a:r>
            <a:endParaRPr lang="en-US"/>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21B909-78AC-4084-B0AC-CF0A96B8E5A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July</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21B909-78AC-4084-B0AC-CF0A96B8E5AC}" type="slidenum">
              <a:rPr lang="en-US" smtClean="0"/>
              <a:t>‹#›</a:t>
            </a:fld>
            <a:endParaRPr lang="en-US"/>
          </a:p>
        </p:txBody>
      </p:sp>
      <p:sp>
        <p:nvSpPr>
          <p:cNvPr id="14" name="Footer Placeholder 13"/>
          <p:cNvSpPr>
            <a:spLocks noGrp="1"/>
          </p:cNvSpPr>
          <p:nvPr>
            <p:ph type="ftr" sz="quarter" idx="12"/>
          </p:nvPr>
        </p:nvSpPr>
        <p:spPr/>
        <p:txBody>
          <a:bodyPr/>
          <a:lstStyle/>
          <a:p>
            <a:r>
              <a:rPr lang="fi-FI" smtClean="0"/>
              <a:t>IPEN Almaty Kazakhstan July 2011 Mertens</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July</a:t>
            </a:r>
            <a:endParaRPr lang="en-US"/>
          </a:p>
        </p:txBody>
      </p:sp>
      <p:sp>
        <p:nvSpPr>
          <p:cNvPr id="10" name="Slide Number Placeholder 9"/>
          <p:cNvSpPr>
            <a:spLocks noGrp="1"/>
          </p:cNvSpPr>
          <p:nvPr>
            <p:ph type="sldNum" sz="quarter" idx="16"/>
          </p:nvPr>
        </p:nvSpPr>
        <p:spPr/>
        <p:txBody>
          <a:bodyPr rtlCol="0"/>
          <a:lstStyle/>
          <a:p>
            <a:fld id="{B121B909-78AC-4084-B0AC-CF0A96B8E5AC}" type="slidenum">
              <a:rPr lang="en-US" smtClean="0"/>
              <a:t>‹#›</a:t>
            </a:fld>
            <a:endParaRPr lang="en-US"/>
          </a:p>
        </p:txBody>
      </p:sp>
      <p:sp>
        <p:nvSpPr>
          <p:cNvPr id="12" name="Footer Placeholder 11"/>
          <p:cNvSpPr>
            <a:spLocks noGrp="1"/>
          </p:cNvSpPr>
          <p:nvPr>
            <p:ph type="ftr" sz="quarter" idx="17"/>
          </p:nvPr>
        </p:nvSpPr>
        <p:spPr/>
        <p:txBody>
          <a:bodyPr rtlCol="0"/>
          <a:lstStyle/>
          <a:p>
            <a:r>
              <a:rPr lang="fi-FI" smtClean="0"/>
              <a:t>IPEN Almaty Kazakhstan July 2011 Mertens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July</a:t>
            </a:r>
            <a:endParaRPr lang="en-US"/>
          </a:p>
        </p:txBody>
      </p:sp>
      <p:sp>
        <p:nvSpPr>
          <p:cNvPr id="12" name="Slide Number Placeholder 11"/>
          <p:cNvSpPr>
            <a:spLocks noGrp="1"/>
          </p:cNvSpPr>
          <p:nvPr>
            <p:ph type="sldNum" sz="quarter" idx="16"/>
          </p:nvPr>
        </p:nvSpPr>
        <p:spPr/>
        <p:txBody>
          <a:bodyPr rtlCol="0"/>
          <a:lstStyle/>
          <a:p>
            <a:fld id="{B121B909-78AC-4084-B0AC-CF0A96B8E5AC}" type="slidenum">
              <a:rPr lang="en-US" smtClean="0"/>
              <a:t>‹#›</a:t>
            </a:fld>
            <a:endParaRPr lang="en-US"/>
          </a:p>
        </p:txBody>
      </p:sp>
      <p:sp>
        <p:nvSpPr>
          <p:cNvPr id="14" name="Footer Placeholder 13"/>
          <p:cNvSpPr>
            <a:spLocks noGrp="1"/>
          </p:cNvSpPr>
          <p:nvPr>
            <p:ph type="ftr" sz="quarter" idx="17"/>
          </p:nvPr>
        </p:nvSpPr>
        <p:spPr/>
        <p:txBody>
          <a:bodyPr rtlCol="0"/>
          <a:lstStyle/>
          <a:p>
            <a:r>
              <a:rPr lang="fi-FI" smtClean="0"/>
              <a:t>IPEN Almaty Kazakhstan July 2011 Mertens</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July</a:t>
            </a:r>
            <a:endParaRPr lang="en-US"/>
          </a:p>
        </p:txBody>
      </p:sp>
      <p:sp>
        <p:nvSpPr>
          <p:cNvPr id="4" name="Footer Placeholder 3"/>
          <p:cNvSpPr>
            <a:spLocks noGrp="1"/>
          </p:cNvSpPr>
          <p:nvPr>
            <p:ph type="ftr" sz="quarter" idx="11"/>
          </p:nvPr>
        </p:nvSpPr>
        <p:spPr/>
        <p:txBody>
          <a:bodyPr/>
          <a:lstStyle/>
          <a:p>
            <a:r>
              <a:rPr lang="fi-FI" smtClean="0"/>
              <a:t>IPEN Almaty Kazakhstan July 2011 Mertens</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21B909-78AC-4084-B0AC-CF0A96B8E5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a:t>
            </a:r>
            <a:endParaRPr lang="en-US"/>
          </a:p>
        </p:txBody>
      </p:sp>
      <p:sp>
        <p:nvSpPr>
          <p:cNvPr id="3" name="Footer Placeholder 2"/>
          <p:cNvSpPr>
            <a:spLocks noGrp="1"/>
          </p:cNvSpPr>
          <p:nvPr>
            <p:ph type="ftr" sz="quarter" idx="11"/>
          </p:nvPr>
        </p:nvSpPr>
        <p:spPr/>
        <p:txBody>
          <a:bodyPr/>
          <a:lstStyle/>
          <a:p>
            <a:r>
              <a:rPr lang="fi-FI" smtClean="0"/>
              <a:t>IPEN Almaty Kazakhstan July 2011 Mertens</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121B909-78AC-4084-B0AC-CF0A96B8E5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July</a:t>
            </a:r>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21B909-78AC-4084-B0AC-CF0A96B8E5A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July</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21B909-78AC-4084-B0AC-CF0A96B8E5A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fi-FI" smtClean="0"/>
              <a:t>IPEN Almaty Kazakhstan July 2011 Mertens</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July</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fi-FI" smtClean="0"/>
              <a:t>IPEN Almaty Kazakhstan July 2011 Mertens</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21B909-78AC-4084-B0AC-CF0A96B8E5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unifem.org/evaluation_manual/wp-content/uploads/2011/05/Guidance-Note-7-Developing-the-TO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unifem.org/evaluation_manual/wp-content/uploads/2010/02/Example-ToR-Evaluation-Say-NO-to-Violence-against-Women-Campaign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unevaluation.org/search/index.jsp?q=ethical+guidelin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mailto:Donna.Mertens@Gallaude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r>
              <a:rPr lang="en-US" dirty="0" smtClean="0"/>
              <a:t>UNWOMEN/IPEN Transformative Mixed Methods Evaluation:</a:t>
            </a:r>
            <a:br>
              <a:rPr lang="en-US" dirty="0" smtClean="0"/>
            </a:br>
            <a:r>
              <a:rPr lang="en-US" dirty="0" smtClean="0"/>
              <a:t>Day 1</a:t>
            </a:r>
            <a:endParaRPr lang="en-US" dirty="0"/>
          </a:p>
        </p:txBody>
      </p:sp>
      <p:sp>
        <p:nvSpPr>
          <p:cNvPr id="3" name="Subtitle 2"/>
          <p:cNvSpPr>
            <a:spLocks noGrp="1"/>
          </p:cNvSpPr>
          <p:nvPr>
            <p:ph type="subTitle" idx="1"/>
          </p:nvPr>
        </p:nvSpPr>
        <p:spPr>
          <a:xfrm>
            <a:off x="2362200" y="3276600"/>
            <a:ext cx="6705600" cy="3459237"/>
          </a:xfrm>
        </p:spPr>
        <p:txBody>
          <a:bodyPr>
            <a:normAutofit/>
          </a:bodyPr>
          <a:lstStyle/>
          <a:p>
            <a:r>
              <a:rPr lang="en-US" dirty="0" smtClean="0"/>
              <a:t>Prof. Donna M. Mertens</a:t>
            </a:r>
          </a:p>
          <a:p>
            <a:r>
              <a:rPr lang="en-US" dirty="0" smtClean="0"/>
              <a:t>Gallaudet University</a:t>
            </a:r>
          </a:p>
          <a:p>
            <a:r>
              <a:rPr lang="en-US" dirty="0" err="1" smtClean="0"/>
              <a:t>Almaty</a:t>
            </a:r>
            <a:r>
              <a:rPr lang="en-US" dirty="0" smtClean="0"/>
              <a:t>, Kazakhstan</a:t>
            </a:r>
          </a:p>
          <a:p>
            <a:r>
              <a:rPr lang="en-US" dirty="0" smtClean="0"/>
              <a:t>July 2011</a:t>
            </a:r>
            <a:endParaRPr lang="en-US" dirty="0"/>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5" name="Slide Number Placeholder 4"/>
          <p:cNvSpPr>
            <a:spLocks noGrp="1"/>
          </p:cNvSpPr>
          <p:nvPr>
            <p:ph type="sldNum" sz="quarter" idx="12"/>
          </p:nvPr>
        </p:nvSpPr>
        <p:spPr/>
        <p:txBody>
          <a:bodyPr/>
          <a:lstStyle/>
          <a:p>
            <a:fld id="{B121B909-78AC-4084-B0AC-CF0A96B8E5AC}"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CA" dirty="0" smtClean="0">
                <a:solidFill>
                  <a:schemeClr val="tx1"/>
                </a:solidFill>
              </a:rPr>
              <a:t>EVALUATION: </a:t>
            </a:r>
            <a:r>
              <a:rPr lang="en-CA" dirty="0" smtClean="0">
                <a:solidFill>
                  <a:schemeClr val="tx1"/>
                </a:solidFill>
              </a:rPr>
              <a:t>DEFINITION from UN</a:t>
            </a:r>
            <a:endParaRPr lang="en-CA" dirty="0" smtClean="0">
              <a:solidFill>
                <a:schemeClr val="tx1"/>
              </a:solidFill>
            </a:endParaRPr>
          </a:p>
        </p:txBody>
      </p:sp>
      <p:sp>
        <p:nvSpPr>
          <p:cNvPr id="17412" name="Footer Placeholder 4"/>
          <p:cNvSpPr>
            <a:spLocks noGrp="1"/>
          </p:cNvSpPr>
          <p:nvPr>
            <p:ph type="ftr" sz="quarter" idx="11"/>
          </p:nvPr>
        </p:nvSpPr>
        <p:spPr>
          <a:noFill/>
        </p:spPr>
        <p:txBody>
          <a:bodyPr/>
          <a:lstStyle/>
          <a:p>
            <a:r>
              <a:rPr lang="fi-FI" smtClean="0">
                <a:latin typeface="Gill Sans MT" pitchFamily="34" charset="0"/>
              </a:rPr>
              <a:t>IPEN Almaty Kazakhstan July 2011 Mertens</a:t>
            </a:r>
            <a:endParaRPr lang="en-US" smtClean="0">
              <a:latin typeface="Gill Sans MT" pitchFamily="34" charset="0"/>
            </a:endParaRPr>
          </a:p>
        </p:txBody>
      </p:sp>
      <p:sp>
        <p:nvSpPr>
          <p:cNvPr id="17413" name="Slide Number Placeholder 3"/>
          <p:cNvSpPr>
            <a:spLocks noGrp="1"/>
          </p:cNvSpPr>
          <p:nvPr>
            <p:ph type="sldNum" sz="quarter" idx="12"/>
          </p:nvPr>
        </p:nvSpPr>
        <p:spPr>
          <a:noFill/>
        </p:spPr>
        <p:txBody>
          <a:bodyPr>
            <a:normAutofit fontScale="85000" lnSpcReduction="20000"/>
          </a:bodyPr>
          <a:lstStyle/>
          <a:p>
            <a:fld id="{491F47B8-4044-4894-9264-4528A05C86DA}" type="slidenum">
              <a:rPr lang="en-US" smtClean="0"/>
              <a:pPr/>
              <a:t>10</a:t>
            </a:fld>
            <a:endParaRPr lang="en-US" smtClean="0"/>
          </a:p>
        </p:txBody>
      </p:sp>
      <p:sp>
        <p:nvSpPr>
          <p:cNvPr id="17411" name="Content Placeholder 2"/>
          <p:cNvSpPr>
            <a:spLocks noGrp="1"/>
          </p:cNvSpPr>
          <p:nvPr>
            <p:ph sz="quarter" idx="1"/>
          </p:nvPr>
        </p:nvSpPr>
        <p:spPr/>
        <p:txBody>
          <a:bodyPr>
            <a:normAutofit fontScale="92500"/>
          </a:bodyPr>
          <a:lstStyle/>
          <a:p>
            <a:pPr eaLnBrk="1" hangingPunct="1"/>
            <a:r>
              <a:rPr lang="en-CA" smtClean="0"/>
              <a:t>An assessment of programme activity</a:t>
            </a:r>
          </a:p>
          <a:p>
            <a:pPr eaLnBrk="1" hangingPunct="1"/>
            <a:r>
              <a:rPr lang="en-CA" smtClean="0"/>
              <a:t>Systematic and impartial </a:t>
            </a:r>
          </a:p>
          <a:p>
            <a:pPr eaLnBrk="1" hangingPunct="1"/>
            <a:r>
              <a:rPr lang="en-CA" smtClean="0"/>
              <a:t>Focuses on accomplishments (expected and achieved) </a:t>
            </a:r>
          </a:p>
          <a:p>
            <a:pPr eaLnBrk="1" hangingPunct="1"/>
            <a:r>
              <a:rPr lang="en-CA" smtClean="0"/>
              <a:t>Considers the results chain, processes, context, and causality </a:t>
            </a:r>
          </a:p>
          <a:p>
            <a:pPr eaLnBrk="1" hangingPunct="1"/>
            <a:r>
              <a:rPr lang="en-CA" smtClean="0"/>
              <a:t>In order to determine the “relevance, impact, effectiveness, efficiency and sustainability of the intervention”</a:t>
            </a:r>
          </a:p>
          <a:p>
            <a:pPr eaLnBrk="1" hangingPunct="1">
              <a:buFontTx/>
              <a:buNone/>
            </a:pPr>
            <a:endParaRPr lang="en-CA" sz="1200" smtClean="0"/>
          </a:p>
          <a:p>
            <a:pPr eaLnBrk="1" hangingPunct="1">
              <a:buFontTx/>
              <a:buNone/>
            </a:pPr>
            <a:r>
              <a:rPr lang="en-CA" sz="1200" smtClean="0"/>
              <a:t>                                                                                                                                                           Source: UNEG, 2005</a:t>
            </a:r>
          </a:p>
          <a:p>
            <a:pPr eaLnBrk="1" hangingPunct="1"/>
            <a:endParaRPr lang="en-CA" smtClean="0"/>
          </a:p>
          <a:p>
            <a:pPr eaLnBrk="1" hangingPunct="1"/>
            <a:endParaRPr lang="en-C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CA" smtClean="0">
                <a:solidFill>
                  <a:schemeClr val="tx1"/>
                </a:solidFill>
              </a:rPr>
              <a:t>GENDER EQUALITY </a:t>
            </a:r>
          </a:p>
        </p:txBody>
      </p:sp>
      <p:sp>
        <p:nvSpPr>
          <p:cNvPr id="37892" name="Footer Placeholder 4"/>
          <p:cNvSpPr>
            <a:spLocks noGrp="1"/>
          </p:cNvSpPr>
          <p:nvPr>
            <p:ph type="ftr" sz="quarter" idx="11"/>
          </p:nvPr>
        </p:nvSpPr>
        <p:spPr>
          <a:noFill/>
        </p:spPr>
        <p:txBody>
          <a:bodyPr/>
          <a:lstStyle/>
          <a:p>
            <a:r>
              <a:rPr lang="fi-FI" smtClean="0">
                <a:latin typeface="Gill Sans MT" pitchFamily="34" charset="0"/>
              </a:rPr>
              <a:t>IPEN Almaty Kazakhstan July 2011 Mertens</a:t>
            </a:r>
            <a:endParaRPr lang="en-US" smtClean="0">
              <a:latin typeface="Gill Sans MT" pitchFamily="34" charset="0"/>
            </a:endParaRPr>
          </a:p>
        </p:txBody>
      </p:sp>
      <p:sp>
        <p:nvSpPr>
          <p:cNvPr id="37893" name="Slide Number Placeholder 3"/>
          <p:cNvSpPr>
            <a:spLocks noGrp="1"/>
          </p:cNvSpPr>
          <p:nvPr>
            <p:ph type="sldNum" sz="quarter" idx="12"/>
          </p:nvPr>
        </p:nvSpPr>
        <p:spPr>
          <a:noFill/>
        </p:spPr>
        <p:txBody>
          <a:bodyPr>
            <a:normAutofit fontScale="85000" lnSpcReduction="20000"/>
          </a:bodyPr>
          <a:lstStyle/>
          <a:p>
            <a:fld id="{9A4BBE27-1EDB-43D3-BD6C-4725B0001A06}" type="slidenum">
              <a:rPr lang="en-US" smtClean="0"/>
              <a:pPr/>
              <a:t>11</a:t>
            </a:fld>
            <a:endParaRPr lang="en-US" smtClean="0"/>
          </a:p>
        </p:txBody>
      </p:sp>
      <p:sp>
        <p:nvSpPr>
          <p:cNvPr id="37891" name="Content Placeholder 2"/>
          <p:cNvSpPr>
            <a:spLocks noGrp="1"/>
          </p:cNvSpPr>
          <p:nvPr>
            <p:ph sz="quarter" idx="1"/>
          </p:nvPr>
        </p:nvSpPr>
        <p:spPr>
          <a:xfrm>
            <a:off x="500063" y="1428750"/>
            <a:ext cx="8229600" cy="4724400"/>
          </a:xfrm>
        </p:spPr>
        <p:txBody>
          <a:bodyPr>
            <a:normAutofit/>
          </a:bodyPr>
          <a:lstStyle/>
          <a:p>
            <a:pPr lvl="1" eaLnBrk="1" hangingPunct="1">
              <a:lnSpc>
                <a:spcPct val="90000"/>
              </a:lnSpc>
            </a:pPr>
            <a:r>
              <a:rPr lang="en-CA" dirty="0" smtClean="0"/>
              <a:t>Refers </a:t>
            </a:r>
            <a:r>
              <a:rPr lang="en-CA" dirty="0" smtClean="0"/>
              <a:t>to the equal rights, responsibilities, and opportunities of women and men. </a:t>
            </a:r>
          </a:p>
          <a:p>
            <a:pPr lvl="1" eaLnBrk="1" hangingPunct="1">
              <a:lnSpc>
                <a:spcPct val="90000"/>
              </a:lnSpc>
            </a:pPr>
            <a:endParaRPr lang="en-CA" dirty="0" smtClean="0"/>
          </a:p>
          <a:p>
            <a:pPr lvl="1" eaLnBrk="1" hangingPunct="1">
              <a:lnSpc>
                <a:spcPct val="90000"/>
              </a:lnSpc>
            </a:pPr>
            <a:r>
              <a:rPr lang="en-CA" dirty="0" smtClean="0"/>
              <a:t>It implies that the interests, needs and priorities of both women and men are taken into consideration, recognizing the diversity of different groups of women and men. </a:t>
            </a:r>
          </a:p>
          <a:p>
            <a:pPr lvl="1" eaLnBrk="1" hangingPunct="1">
              <a:lnSpc>
                <a:spcPct val="90000"/>
              </a:lnSpc>
              <a:buFontTx/>
              <a:buNone/>
            </a:pPr>
            <a:endParaRPr lang="en-CA" dirty="0" smtClean="0"/>
          </a:p>
          <a:p>
            <a:pPr lvl="1" eaLnBrk="1" hangingPunct="1">
              <a:lnSpc>
                <a:spcPct val="90000"/>
              </a:lnSpc>
            </a:pPr>
            <a:r>
              <a:rPr lang="en-CA" dirty="0" smtClean="0"/>
              <a:t>It is both a human rights issue and a precondition for, as well as an indicator of, development.</a:t>
            </a:r>
          </a:p>
          <a:p>
            <a:pPr lvl="1" eaLnBrk="1" hangingPunct="1">
              <a:lnSpc>
                <a:spcPct val="90000"/>
              </a:lnSpc>
              <a:buFontTx/>
              <a:buNone/>
            </a:pPr>
            <a:r>
              <a:rPr lang="en-CA" sz="1200" dirty="0" smtClean="0"/>
              <a:t>                                                                                                                                      Source: UNEG Guidance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4313" y="76200"/>
            <a:ext cx="8715375" cy="1066800"/>
          </a:xfrm>
        </p:spPr>
        <p:txBody>
          <a:bodyPr>
            <a:normAutofit fontScale="90000"/>
          </a:bodyPr>
          <a:lstStyle/>
          <a:p>
            <a:pPr eaLnBrk="1" hangingPunct="1"/>
            <a:r>
              <a:rPr lang="en-US" smtClean="0">
                <a:solidFill>
                  <a:schemeClr val="tx1"/>
                </a:solidFill>
              </a:rPr>
              <a:t>GENDER EQUALITY and HUMAN RIGHTS RESPONSIVE EVALUATION </a:t>
            </a:r>
          </a:p>
        </p:txBody>
      </p:sp>
      <p:sp>
        <p:nvSpPr>
          <p:cNvPr id="9219" name="Content Placeholder 2"/>
          <p:cNvSpPr>
            <a:spLocks noGrp="1"/>
          </p:cNvSpPr>
          <p:nvPr>
            <p:ph sz="quarter" idx="1"/>
          </p:nvPr>
        </p:nvSpPr>
        <p:spPr/>
        <p:txBody>
          <a:bodyPr>
            <a:normAutofit lnSpcReduction="10000"/>
          </a:bodyPr>
          <a:lstStyle/>
          <a:p>
            <a:pPr indent="0" eaLnBrk="1" hangingPunct="1">
              <a:buFontTx/>
              <a:buNone/>
              <a:defRPr/>
            </a:pPr>
            <a:r>
              <a:rPr lang="en-US" sz="2400" dirty="0" smtClean="0">
                <a:solidFill>
                  <a:schemeClr val="tx1"/>
                </a:solidFill>
              </a:rPr>
              <a:t>What do we mean by gender equality and human rights responsive evaluation? </a:t>
            </a:r>
          </a:p>
          <a:p>
            <a:pPr indent="0" eaLnBrk="1" hangingPunct="1">
              <a:buFontTx/>
              <a:buNone/>
              <a:defRPr/>
            </a:pPr>
            <a:endParaRPr lang="en-US" sz="2400" dirty="0" smtClean="0">
              <a:solidFill>
                <a:schemeClr val="tx1"/>
              </a:solidFill>
            </a:endParaRPr>
          </a:p>
          <a:p>
            <a:pPr indent="0" eaLnBrk="1" hangingPunct="1">
              <a:buFontTx/>
              <a:buNone/>
              <a:defRPr/>
            </a:pPr>
            <a:r>
              <a:rPr lang="en-US" sz="2400" dirty="0" smtClean="0">
                <a:solidFill>
                  <a:schemeClr val="tx1"/>
                </a:solidFill>
              </a:rPr>
              <a:t>It is an evaluation that integrates a gender equality and a human rights based approach by:</a:t>
            </a:r>
          </a:p>
          <a:p>
            <a:pPr indent="0" eaLnBrk="1" hangingPunct="1">
              <a:buFontTx/>
              <a:buNone/>
              <a:defRPr/>
            </a:pPr>
            <a:endParaRPr lang="en-US" sz="2400" dirty="0" smtClean="0">
              <a:solidFill>
                <a:schemeClr val="tx1"/>
              </a:solidFill>
            </a:endParaRPr>
          </a:p>
          <a:p>
            <a:pPr marL="800100" indent="-457200" eaLnBrk="1" hangingPunct="1">
              <a:buFontTx/>
              <a:buAutoNum type="arabicParenR"/>
              <a:defRPr/>
            </a:pPr>
            <a:r>
              <a:rPr lang="en-US" sz="2400" dirty="0" smtClean="0">
                <a:solidFill>
                  <a:schemeClr val="tx1"/>
                </a:solidFill>
              </a:rPr>
              <a:t>specifically </a:t>
            </a:r>
            <a:r>
              <a:rPr lang="en-US" sz="2400" b="1" dirty="0" smtClean="0">
                <a:solidFill>
                  <a:schemeClr val="tx1"/>
                </a:solidFill>
              </a:rPr>
              <a:t>assessing</a:t>
            </a:r>
            <a:r>
              <a:rPr lang="en-US" sz="2400" dirty="0" smtClean="0">
                <a:solidFill>
                  <a:schemeClr val="tx1"/>
                </a:solidFill>
              </a:rPr>
              <a:t> the extent to which the programme evaluated is guided by organizational and system-wide objectives on gender and human rights AND</a:t>
            </a:r>
          </a:p>
          <a:p>
            <a:pPr marL="800100" indent="-457200" eaLnBrk="1" hangingPunct="1">
              <a:buFontTx/>
              <a:buAutoNum type="arabicParenR"/>
              <a:defRPr/>
            </a:pPr>
            <a:r>
              <a:rPr lang="en-US" sz="2400" dirty="0" smtClean="0">
                <a:solidFill>
                  <a:schemeClr val="tx1"/>
                </a:solidFill>
              </a:rPr>
              <a:t>Incorporating these approaches in the actual evaluation </a:t>
            </a:r>
            <a:r>
              <a:rPr lang="en-US" sz="2400" b="1" dirty="0" smtClean="0">
                <a:solidFill>
                  <a:schemeClr val="tx1"/>
                </a:solidFill>
              </a:rPr>
              <a:t>processes</a:t>
            </a:r>
          </a:p>
          <a:p>
            <a:pPr marL="800100" indent="-457200" eaLnBrk="1" hangingPunct="1">
              <a:buFontTx/>
              <a:buAutoNum type="arabicParenR"/>
              <a:defRPr/>
            </a:pPr>
            <a:endParaRPr lang="en-US" sz="2400" dirty="0" smtClean="0">
              <a:solidFill>
                <a:srgbClr val="FF0000"/>
              </a:solidFill>
            </a:endParaRPr>
          </a:p>
        </p:txBody>
      </p:sp>
      <p:sp>
        <p:nvSpPr>
          <p:cNvPr id="35844" name="Footer Placeholder 3"/>
          <p:cNvSpPr txBox="1">
            <a:spLocks noGrp="1"/>
          </p:cNvSpPr>
          <p:nvPr/>
        </p:nvSpPr>
        <p:spPr bwMode="auto">
          <a:xfrm>
            <a:off x="3124200" y="6245225"/>
            <a:ext cx="2895600" cy="476250"/>
          </a:xfrm>
          <a:prstGeom prst="rect">
            <a:avLst/>
          </a:prstGeom>
          <a:noFill/>
          <a:ln>
            <a:miter lim="800000"/>
            <a:headEnd/>
            <a:tailEnd/>
          </a:ln>
        </p:spPr>
        <p:txBody>
          <a:bodyPr/>
          <a:lstStyle/>
          <a:p>
            <a:pPr algn="ctr">
              <a:defRPr/>
            </a:pPr>
            <a:r>
              <a:rPr kumimoji="1" lang="en-US" sz="1200">
                <a:latin typeface="+mj-lt"/>
              </a:rPr>
              <a:t>Module 1-2</a:t>
            </a:r>
          </a:p>
        </p:txBody>
      </p:sp>
      <p:sp>
        <p:nvSpPr>
          <p:cNvPr id="18437"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6BE2D33-566E-4C2D-BC07-1D6A99741EF8}" type="slidenum">
              <a:rPr kumimoji="1" lang="en-US" sz="1200">
                <a:latin typeface="Gill Sans MT" pitchFamily="34" charset="0"/>
              </a:rPr>
              <a:pPr algn="r"/>
              <a:t>12</a:t>
            </a:fld>
            <a:endParaRPr kumimoji="1" lang="en-US" sz="1200">
              <a:latin typeface="Gill Sans MT"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12</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smtClean="0">
                <a:solidFill>
                  <a:schemeClr val="tx1"/>
                </a:solidFill>
              </a:rPr>
              <a:t>GE </a:t>
            </a:r>
            <a:r>
              <a:rPr lang="en-US" i="1" smtClean="0">
                <a:solidFill>
                  <a:schemeClr val="tx1"/>
                </a:solidFill>
              </a:rPr>
              <a:t>AND</a:t>
            </a:r>
            <a:r>
              <a:rPr lang="en-US" smtClean="0">
                <a:solidFill>
                  <a:schemeClr val="tx1"/>
                </a:solidFill>
              </a:rPr>
              <a:t> HR RESPONSIVE EVALUATION </a:t>
            </a:r>
          </a:p>
        </p:txBody>
      </p:sp>
      <p:sp>
        <p:nvSpPr>
          <p:cNvPr id="24579" name="Content Placeholder 2"/>
          <p:cNvSpPr>
            <a:spLocks noGrp="1"/>
          </p:cNvSpPr>
          <p:nvPr>
            <p:ph sz="quarter" idx="1"/>
          </p:nvPr>
        </p:nvSpPr>
        <p:spPr/>
        <p:txBody>
          <a:bodyPr/>
          <a:lstStyle/>
          <a:p>
            <a:pPr eaLnBrk="1" hangingPunct="1"/>
            <a:r>
              <a:rPr lang="en-CA" sz="2400" smtClean="0"/>
              <a:t>Recognize power relations; </a:t>
            </a:r>
          </a:p>
          <a:p>
            <a:pPr eaLnBrk="1" hangingPunct="1"/>
            <a:r>
              <a:rPr lang="en-CA" sz="2400" smtClean="0"/>
              <a:t>Identify the structural causes of inequality and discrimination; </a:t>
            </a:r>
          </a:p>
          <a:p>
            <a:pPr eaLnBrk="1" hangingPunct="1"/>
            <a:r>
              <a:rPr lang="en-CA" sz="2400" smtClean="0"/>
              <a:t>Determine the impacts of programmes on impoverished people and groups facing discrimination; </a:t>
            </a:r>
          </a:p>
          <a:p>
            <a:pPr eaLnBrk="1" hangingPunct="1"/>
            <a:r>
              <a:rPr lang="en-CA" sz="2400" smtClean="0"/>
              <a:t>Involve participatory and reflective processes; and</a:t>
            </a:r>
          </a:p>
          <a:p>
            <a:pPr eaLnBrk="1" hangingPunct="1"/>
            <a:r>
              <a:rPr lang="en-CA" sz="2400" smtClean="0"/>
              <a:t>Acknowledge women’s human rights and gender equality and determine the claims of rights- holders and obligations of duty- bearers </a:t>
            </a:r>
          </a:p>
          <a:p>
            <a:pPr eaLnBrk="1" hangingPunct="1">
              <a:lnSpc>
                <a:spcPct val="90000"/>
              </a:lnSpc>
            </a:pPr>
            <a:r>
              <a:rPr lang="en-CA" sz="2400" smtClean="0"/>
              <a:t>Aim for the progressive realization of human rights and gender equality</a:t>
            </a:r>
          </a:p>
          <a:p>
            <a:pPr eaLnBrk="1" hangingPunct="1">
              <a:buFontTx/>
              <a:buNone/>
            </a:pPr>
            <a:r>
              <a:rPr lang="en-US" sz="1200" smtClean="0"/>
              <a:t>                                                                                                  Source: UNEG/UNSSC, Module, 2008</a:t>
            </a:r>
            <a:endParaRPr lang="en-CA" sz="1200" smtClean="0"/>
          </a:p>
          <a:p>
            <a:pPr eaLnBrk="1" hangingPunct="1"/>
            <a:endParaRPr lang="en-US" smtClean="0"/>
          </a:p>
        </p:txBody>
      </p:sp>
      <p:sp>
        <p:nvSpPr>
          <p:cNvPr id="32772" name="Footer Placeholder 4"/>
          <p:cNvSpPr txBox="1">
            <a:spLocks noGrp="1"/>
          </p:cNvSpPr>
          <p:nvPr/>
        </p:nvSpPr>
        <p:spPr bwMode="auto">
          <a:xfrm>
            <a:off x="3124200" y="6245225"/>
            <a:ext cx="2895600" cy="476250"/>
          </a:xfrm>
          <a:prstGeom prst="rect">
            <a:avLst/>
          </a:prstGeom>
          <a:noFill/>
          <a:ln>
            <a:miter lim="800000"/>
            <a:headEnd/>
            <a:tailEnd/>
          </a:ln>
        </p:spPr>
        <p:txBody>
          <a:bodyPr/>
          <a:lstStyle/>
          <a:p>
            <a:pPr algn="ctr">
              <a:defRPr/>
            </a:pPr>
            <a:r>
              <a:rPr kumimoji="1" lang="en-US" sz="1200">
                <a:latin typeface="+mj-lt"/>
              </a:rPr>
              <a:t>Module 1-2</a:t>
            </a:r>
          </a:p>
        </p:txBody>
      </p:sp>
      <p:sp>
        <p:nvSpPr>
          <p:cNvPr id="2458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F0FA86-591E-4E7E-992E-4DDFF0E8E679}" type="slidenum">
              <a:rPr kumimoji="1" lang="en-US" sz="1200">
                <a:latin typeface="Gill Sans MT" pitchFamily="34" charset="0"/>
              </a:rPr>
              <a:pPr algn="r"/>
              <a:t>13</a:t>
            </a:fld>
            <a:endParaRPr kumimoji="1" lang="en-US" sz="1200">
              <a:latin typeface="Gill Sans MT"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13</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401050" cy="1066800"/>
          </a:xfrm>
        </p:spPr>
        <p:txBody>
          <a:bodyPr/>
          <a:lstStyle/>
          <a:p>
            <a:pPr eaLnBrk="1" hangingPunct="1"/>
            <a:r>
              <a:rPr lang="en-US" sz="2800" smtClean="0">
                <a:solidFill>
                  <a:schemeClr val="tx1"/>
                </a:solidFill>
              </a:rPr>
              <a:t>SO, WHAT’S DIFFERENT ABOUT GENDER EQUALITY PERSPECTIVES? </a:t>
            </a:r>
          </a:p>
        </p:txBody>
      </p:sp>
      <p:sp>
        <p:nvSpPr>
          <p:cNvPr id="25603" name="Content Placeholder 2"/>
          <p:cNvSpPr>
            <a:spLocks noGrp="1"/>
          </p:cNvSpPr>
          <p:nvPr>
            <p:ph sz="quarter" idx="1"/>
          </p:nvPr>
        </p:nvSpPr>
        <p:spPr/>
        <p:txBody>
          <a:bodyPr>
            <a:normAutofit lnSpcReduction="10000"/>
          </a:bodyPr>
          <a:lstStyle/>
          <a:p>
            <a:pPr eaLnBrk="1" hangingPunct="1">
              <a:buFontTx/>
              <a:buNone/>
            </a:pPr>
            <a:r>
              <a:rPr lang="en-US" sz="2400" smtClean="0"/>
              <a:t>Conceptual: </a:t>
            </a:r>
          </a:p>
          <a:p>
            <a:pPr eaLnBrk="1" hangingPunct="1">
              <a:buFontTx/>
              <a:buNone/>
            </a:pPr>
            <a:endParaRPr lang="en-US" sz="900" smtClean="0"/>
          </a:p>
          <a:p>
            <a:pPr lvl="1" eaLnBrk="1" hangingPunct="1">
              <a:spcBef>
                <a:spcPct val="0"/>
              </a:spcBef>
            </a:pPr>
            <a:r>
              <a:rPr lang="en-US" sz="2400" smtClean="0"/>
              <a:t>Recognizes the </a:t>
            </a:r>
            <a:r>
              <a:rPr lang="en-US" sz="2400" i="1" smtClean="0"/>
              <a:t>gendered</a:t>
            </a:r>
            <a:r>
              <a:rPr lang="en-US" sz="2400" smtClean="0"/>
              <a:t> nature of development and the importance of gender equality to economic and social development</a:t>
            </a:r>
          </a:p>
          <a:p>
            <a:pPr lvl="1" eaLnBrk="1" hangingPunct="1">
              <a:spcBef>
                <a:spcPct val="0"/>
              </a:spcBef>
              <a:buFontTx/>
              <a:buNone/>
            </a:pPr>
            <a:r>
              <a:rPr lang="en-US" sz="2400" smtClean="0"/>
              <a:t> </a:t>
            </a:r>
          </a:p>
          <a:p>
            <a:pPr lvl="1" eaLnBrk="1" hangingPunct="1">
              <a:spcBef>
                <a:spcPct val="0"/>
              </a:spcBef>
            </a:pPr>
            <a:r>
              <a:rPr lang="en-US" sz="2400" smtClean="0"/>
              <a:t>Recognizes that poor and marginalized groups of people are gendered, </a:t>
            </a:r>
            <a:r>
              <a:rPr lang="en-US" sz="2400" i="1" smtClean="0"/>
              <a:t>and</a:t>
            </a:r>
            <a:r>
              <a:rPr lang="en-US" sz="2400" smtClean="0"/>
              <a:t>  women and men are differentiated by race, ethnicity, age, disability, class and caste </a:t>
            </a:r>
          </a:p>
          <a:p>
            <a:pPr lvl="1" eaLnBrk="1" hangingPunct="1">
              <a:spcBef>
                <a:spcPct val="0"/>
              </a:spcBef>
              <a:buFontTx/>
              <a:buNone/>
            </a:pPr>
            <a:endParaRPr lang="en-US" sz="2400" smtClean="0"/>
          </a:p>
          <a:p>
            <a:pPr lvl="1" eaLnBrk="1" hangingPunct="1">
              <a:spcBef>
                <a:spcPct val="0"/>
              </a:spcBef>
            </a:pPr>
            <a:r>
              <a:rPr lang="en-US" sz="2400" smtClean="0"/>
              <a:t>Recognizes that power relations exist within the home/family, and that these relationships intersect with power relationships in the society, polity, and economy </a:t>
            </a:r>
          </a:p>
        </p:txBody>
      </p:sp>
      <p:sp>
        <p:nvSpPr>
          <p:cNvPr id="33796" name="Footer Placeholder 4"/>
          <p:cNvSpPr txBox="1">
            <a:spLocks noGrp="1"/>
          </p:cNvSpPr>
          <p:nvPr/>
        </p:nvSpPr>
        <p:spPr bwMode="auto">
          <a:xfrm>
            <a:off x="3124200" y="6245225"/>
            <a:ext cx="2895600" cy="476250"/>
          </a:xfrm>
          <a:prstGeom prst="rect">
            <a:avLst/>
          </a:prstGeom>
          <a:noFill/>
          <a:ln>
            <a:miter lim="800000"/>
            <a:headEnd/>
            <a:tailEnd/>
          </a:ln>
        </p:spPr>
        <p:txBody>
          <a:bodyPr/>
          <a:lstStyle/>
          <a:p>
            <a:pPr algn="ctr">
              <a:defRPr/>
            </a:pPr>
            <a:r>
              <a:rPr kumimoji="1" lang="en-US" sz="1200">
                <a:latin typeface="+mj-lt"/>
              </a:rPr>
              <a:t>Module 1-2</a:t>
            </a:r>
          </a:p>
        </p:txBody>
      </p:sp>
      <p:sp>
        <p:nvSpPr>
          <p:cNvPr id="2560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39AB91F-AF56-4EF5-9BE4-4E64A23CA72E}" type="slidenum">
              <a:rPr kumimoji="1" lang="en-US" sz="1200">
                <a:latin typeface="Gill Sans MT" pitchFamily="34" charset="0"/>
              </a:rPr>
              <a:pPr algn="r"/>
              <a:t>14</a:t>
            </a:fld>
            <a:endParaRPr kumimoji="1" lang="en-US" sz="1200">
              <a:latin typeface="Gill Sans MT"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14</a:t>
            </a:fld>
            <a:endParaRPr lang="en-US"/>
          </a:p>
        </p:txBody>
      </p:sp>
      <p:sp>
        <p:nvSpPr>
          <p:cNvPr id="8" name="Footer Placeholder 7"/>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Reference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An Evaluation Terms of Reference (</a:t>
            </a:r>
            <a:r>
              <a:rPr lang="en-US" dirty="0" err="1" smtClean="0"/>
              <a:t>ToR</a:t>
            </a:r>
            <a:r>
              <a:rPr lang="en-US" dirty="0" smtClean="0"/>
              <a:t>) provides definition for why the evaluation is being done (purpose), what it will examine (focus and key questions), how and when it will be conducted (methods and information sources) and who and how it will be used when completed. The </a:t>
            </a:r>
            <a:r>
              <a:rPr lang="en-US" dirty="0" err="1" smtClean="0"/>
              <a:t>ToR</a:t>
            </a:r>
            <a:r>
              <a:rPr lang="en-US" dirty="0" smtClean="0"/>
              <a:t> is organized under the adjacent sections / headings and direction on the content for each is found in UN Women </a:t>
            </a:r>
            <a:r>
              <a:rPr lang="en-US" dirty="0" smtClean="0">
                <a:hlinkClick r:id="rId2"/>
              </a:rPr>
              <a:t>Guidance on a Terms of Reference</a:t>
            </a:r>
            <a:r>
              <a:rPr lang="en-US" dirty="0" smtClean="0"/>
              <a:t>.  The </a:t>
            </a:r>
            <a:r>
              <a:rPr lang="en-US" dirty="0" err="1" smtClean="0"/>
              <a:t>ToR</a:t>
            </a:r>
            <a:r>
              <a:rPr lang="en-US" dirty="0" smtClean="0"/>
              <a:t> affects all stages of the evaluation process as it is used in contracting evaluation resources, is a reference point for guiding the evaluation process (including interim deliverables and reporting), and provides clarity on the intended use of the evaluation once completed. </a:t>
            </a:r>
            <a:r>
              <a:rPr lang="en-US" dirty="0" err="1" smtClean="0"/>
              <a:t>UNWomen</a:t>
            </a:r>
            <a:r>
              <a:rPr lang="en-US" dirty="0" smtClean="0"/>
              <a:t>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Terms of Reference Contents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Title</a:t>
            </a:r>
          </a:p>
          <a:p>
            <a:r>
              <a:rPr lang="en-US" dirty="0" smtClean="0"/>
              <a:t>Background, Purpose &amp; Use</a:t>
            </a:r>
          </a:p>
          <a:p>
            <a:r>
              <a:rPr lang="en-US" dirty="0" smtClean="0"/>
              <a:t>Context of the Intervention</a:t>
            </a:r>
          </a:p>
          <a:p>
            <a:r>
              <a:rPr lang="en-US" dirty="0" smtClean="0"/>
              <a:t>Description of the Intervention</a:t>
            </a:r>
          </a:p>
          <a:p>
            <a:r>
              <a:rPr lang="en-US" dirty="0" smtClean="0"/>
              <a:t>Scope of the Evaluation</a:t>
            </a:r>
          </a:p>
          <a:p>
            <a:r>
              <a:rPr lang="en-US" dirty="0" smtClean="0"/>
              <a:t>Evaluation Questions</a:t>
            </a:r>
          </a:p>
          <a:p>
            <a:r>
              <a:rPr lang="en-US" dirty="0" smtClean="0"/>
              <a:t>Existing Information Sources</a:t>
            </a:r>
          </a:p>
          <a:p>
            <a:endParaRPr lang="en-US" dirty="0" smtClean="0"/>
          </a:p>
          <a:p>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Approach, Process &amp; Methods</a:t>
            </a:r>
          </a:p>
          <a:p>
            <a:r>
              <a:rPr lang="en-US" dirty="0" smtClean="0"/>
              <a:t>Stakeholder Participation</a:t>
            </a:r>
          </a:p>
          <a:p>
            <a:r>
              <a:rPr lang="en-US" dirty="0" smtClean="0"/>
              <a:t>Expected Products</a:t>
            </a:r>
          </a:p>
          <a:p>
            <a:r>
              <a:rPr lang="en-US" dirty="0" smtClean="0"/>
              <a:t>Evaluation Team composition, skills &amp; experience</a:t>
            </a:r>
          </a:p>
          <a:p>
            <a:r>
              <a:rPr lang="en-US" dirty="0" smtClean="0"/>
              <a:t>Management of Evaluation</a:t>
            </a:r>
          </a:p>
          <a:p>
            <a:r>
              <a:rPr lang="en-US" dirty="0" smtClean="0"/>
              <a:t>Ethical Code of Conduct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685800"/>
          </a:xfrm>
        </p:spPr>
        <p:txBody>
          <a:bodyPr>
            <a:normAutofit fontScale="90000"/>
          </a:bodyPr>
          <a:lstStyle/>
          <a:p>
            <a:r>
              <a:rPr lang="en-US" dirty="0" smtClean="0"/>
              <a:t>Example 1: HIV/AIDS Prevention in Botswana</a:t>
            </a:r>
            <a:endParaRPr lang="en-US" b="1" dirty="0"/>
          </a:p>
        </p:txBody>
      </p:sp>
      <p:pic>
        <p:nvPicPr>
          <p:cNvPr id="4" name="Content Placeholder 3" descr="DSCN2094.JPG"/>
          <p:cNvPicPr>
            <a:picLocks noGrp="1" noChangeAspect="1"/>
          </p:cNvPicPr>
          <p:nvPr>
            <p:ph sz="quarter" idx="1"/>
          </p:nvPr>
        </p:nvPicPr>
        <p:blipFill>
          <a:blip r:embed="rId2" cstate="print"/>
          <a:stretch>
            <a:fillRect/>
          </a:stretch>
        </p:blipFill>
        <p:spPr>
          <a:xfrm>
            <a:off x="-3510" y="2057400"/>
            <a:ext cx="5163884" cy="3416363"/>
          </a:xfrm>
        </p:spPr>
      </p:pic>
      <p:sp>
        <p:nvSpPr>
          <p:cNvPr id="5" name="Content Placeholder 4"/>
          <p:cNvSpPr>
            <a:spLocks noGrp="1"/>
          </p:cNvSpPr>
          <p:nvPr>
            <p:ph sz="quarter" idx="2"/>
          </p:nvPr>
        </p:nvSpPr>
        <p:spPr>
          <a:xfrm>
            <a:off x="5257800" y="1600200"/>
            <a:ext cx="3733800" cy="4525963"/>
          </a:xfrm>
        </p:spPr>
        <p:txBody>
          <a:bodyPr>
            <a:normAutofit/>
          </a:bodyPr>
          <a:lstStyle/>
          <a:p>
            <a:pPr>
              <a:buNone/>
            </a:pPr>
            <a:r>
              <a:rPr lang="en-US" sz="3200" dirty="0" smtClean="0"/>
              <a:t>Botswana youth:</a:t>
            </a:r>
          </a:p>
          <a:p>
            <a:pPr>
              <a:buNone/>
            </a:pPr>
            <a:r>
              <a:rPr lang="en-US" sz="3200" dirty="0" smtClean="0"/>
              <a:t>addressing power</a:t>
            </a:r>
          </a:p>
          <a:p>
            <a:pPr>
              <a:buNone/>
            </a:pPr>
            <a:r>
              <a:rPr lang="en-US" sz="3200" dirty="0" smtClean="0"/>
              <a:t>inequities in the</a:t>
            </a:r>
          </a:p>
          <a:p>
            <a:pPr>
              <a:buNone/>
            </a:pPr>
            <a:r>
              <a:rPr lang="en-US" sz="3200" dirty="0" smtClean="0"/>
              <a:t>fight against </a:t>
            </a:r>
          </a:p>
          <a:p>
            <a:pPr>
              <a:buNone/>
            </a:pPr>
            <a:r>
              <a:rPr lang="en-US" sz="3200" dirty="0" smtClean="0"/>
              <a:t>HIV/AIDS using a</a:t>
            </a:r>
          </a:p>
          <a:p>
            <a:pPr>
              <a:buNone/>
            </a:pPr>
            <a:r>
              <a:rPr lang="en-US" sz="3200" dirty="0" smtClean="0"/>
              <a:t>transformative  lens</a:t>
            </a:r>
            <a:endParaRPr lang="en-US" sz="3200" dirty="0"/>
          </a:p>
        </p:txBody>
      </p:sp>
      <p:sp>
        <p:nvSpPr>
          <p:cNvPr id="7" name="Slide Number Placeholder 6"/>
          <p:cNvSpPr>
            <a:spLocks noGrp="1"/>
          </p:cNvSpPr>
          <p:nvPr>
            <p:ph type="sldNum" sz="quarter" idx="16"/>
          </p:nvPr>
        </p:nvSpPr>
        <p:spPr/>
        <p:txBody>
          <a:bodyPr>
            <a:normAutofit fontScale="85000" lnSpcReduction="20000"/>
          </a:bodyPr>
          <a:lstStyle/>
          <a:p>
            <a:fld id="{BFE23F0C-A12F-483A-BA6A-444C426EF43E}" type="slidenum">
              <a:rPr lang="en-US" smtClean="0"/>
              <a:pPr/>
              <a:t>17</a:t>
            </a:fld>
            <a:endParaRPr lang="en-US" dirty="0"/>
          </a:p>
        </p:txBody>
      </p:sp>
      <p:sp>
        <p:nvSpPr>
          <p:cNvPr id="8" name="Footer Placeholder 7"/>
          <p:cNvSpPr>
            <a:spLocks noGrp="1"/>
          </p:cNvSpPr>
          <p:nvPr>
            <p:ph type="ftr" sz="quarter" idx="17"/>
          </p:nvPr>
        </p:nvSpPr>
        <p:spPr/>
        <p:txBody>
          <a:bodyPr/>
          <a:lstStyle/>
          <a:p>
            <a:r>
              <a:rPr lang="fi-FI" smtClean="0"/>
              <a:t>IPEN Almaty Kazakhstan July 2011 Mertens</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2: UN Women Safe Cities</a:t>
            </a:r>
            <a:endParaRPr lang="en-US" dirty="0"/>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18</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905000" y="1066800"/>
            <a:ext cx="5451546" cy="505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a:t>
            </a:r>
            <a:r>
              <a:rPr lang="en-US" dirty="0" err="1" smtClean="0"/>
              <a:t>ToR</a:t>
            </a:r>
            <a:endParaRPr lang="en-US" dirty="0"/>
          </a:p>
        </p:txBody>
      </p:sp>
      <p:sp>
        <p:nvSpPr>
          <p:cNvPr id="6" name="Content Placeholder 5"/>
          <p:cNvSpPr>
            <a:spLocks noGrp="1"/>
          </p:cNvSpPr>
          <p:nvPr>
            <p:ph idx="1"/>
          </p:nvPr>
        </p:nvSpPr>
        <p:spPr/>
        <p:txBody>
          <a:bodyPr/>
          <a:lstStyle/>
          <a:p>
            <a:r>
              <a:rPr lang="en-US" dirty="0" smtClean="0"/>
              <a:t>Evaluation of the say NO to violence against women campaign phase 1</a:t>
            </a:r>
          </a:p>
          <a:p>
            <a:r>
              <a:rPr lang="en-US" dirty="0" smtClean="0">
                <a:hlinkClick r:id="rId2"/>
              </a:rPr>
              <a:t>http://unifem.org/evaluation_manual/wp-content/uploads/2010/02/Example-ToR-Evaluation-Say-NO-to-Violence-against-Women-Campaign1.pdf</a:t>
            </a:r>
            <a:endParaRPr lang="en-US" dirty="0" smtClean="0"/>
          </a:p>
          <a:p>
            <a:pPr>
              <a:buNone/>
            </a:pPr>
            <a:r>
              <a:rPr lang="en-US" dirty="0" err="1" smtClean="0"/>
              <a:t>UNWomen</a:t>
            </a:r>
            <a:r>
              <a:rPr lang="en-US" dirty="0" smtClean="0"/>
              <a:t>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days together</a:t>
            </a:r>
            <a:endParaRPr lang="en-US" dirty="0"/>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2</a:t>
            </a:fld>
            <a:endParaRPr lang="en-US"/>
          </a:p>
        </p:txBody>
      </p:sp>
      <p:sp>
        <p:nvSpPr>
          <p:cNvPr id="3" name="Content Placeholder 2"/>
          <p:cNvSpPr>
            <a:spLocks noGrp="1"/>
          </p:cNvSpPr>
          <p:nvPr>
            <p:ph sz="quarter" idx="1"/>
          </p:nvPr>
        </p:nvSpPr>
        <p:spPr/>
        <p:txBody>
          <a:bodyPr>
            <a:normAutofit/>
          </a:bodyPr>
          <a:lstStyle/>
          <a:p>
            <a:pPr>
              <a:buNone/>
            </a:pPr>
            <a:r>
              <a:rPr lang="en-US" dirty="0" smtClean="0"/>
              <a:t>Day 1:  What is the role of the evaluator?</a:t>
            </a:r>
          </a:p>
          <a:p>
            <a:pPr>
              <a:buNone/>
            </a:pPr>
            <a:r>
              <a:rPr lang="en-US" dirty="0"/>
              <a:t>	</a:t>
            </a:r>
            <a:r>
              <a:rPr lang="en-US" dirty="0" smtClean="0"/>
              <a:t>	Overview of evaluation (Terms of Reference)</a:t>
            </a:r>
          </a:p>
          <a:p>
            <a:pPr>
              <a:buNone/>
            </a:pPr>
            <a:r>
              <a:rPr lang="en-US" dirty="0" smtClean="0"/>
              <a:t>		Transformative paradigm</a:t>
            </a:r>
            <a:endParaRPr lang="en-US" dirty="0" smtClean="0"/>
          </a:p>
          <a:p>
            <a:pPr>
              <a:buNone/>
            </a:pPr>
            <a:r>
              <a:rPr lang="en-US" dirty="0"/>
              <a:t>	</a:t>
            </a:r>
            <a:r>
              <a:rPr lang="en-US" dirty="0" smtClean="0"/>
              <a:t>	Diversity &amp; social justice; privilege</a:t>
            </a:r>
          </a:p>
          <a:p>
            <a:pPr>
              <a:buNone/>
            </a:pPr>
            <a:r>
              <a:rPr lang="en-US" dirty="0" smtClean="0"/>
              <a:t>		Cultural competence</a:t>
            </a:r>
          </a:p>
          <a:p>
            <a:pPr>
              <a:buNone/>
            </a:pPr>
            <a:r>
              <a:rPr lang="en-US" dirty="0" smtClean="0"/>
              <a:t>Day 2: Quantitative &amp; qualitative approaches</a:t>
            </a:r>
          </a:p>
          <a:p>
            <a:pPr>
              <a:buNone/>
            </a:pPr>
            <a:r>
              <a:rPr lang="en-US" dirty="0" smtClean="0"/>
              <a:t>Day 3: Mixed methods approaches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cs typeface="Times New Roman" pitchFamily="18" charset="0"/>
              </a:rPr>
              <a:t>Paradigms:</a:t>
            </a:r>
            <a:r>
              <a:rPr lang="en-US"/>
              <a:t> </a:t>
            </a:r>
          </a:p>
        </p:txBody>
      </p:sp>
      <p:sp>
        <p:nvSpPr>
          <p:cNvPr id="5123" name="Rectangle 3"/>
          <p:cNvSpPr>
            <a:spLocks noGrp="1" noChangeArrowheads="1"/>
          </p:cNvSpPr>
          <p:nvPr>
            <p:ph sz="quarter" idx="1"/>
          </p:nvPr>
        </p:nvSpPr>
        <p:spPr/>
        <p:txBody>
          <a:bodyPr/>
          <a:lstStyle/>
          <a:p>
            <a:r>
              <a:rPr lang="en-US"/>
              <a:t>Your worldview</a:t>
            </a:r>
          </a:p>
          <a:p>
            <a:r>
              <a:rPr lang="en-US"/>
              <a:t>Your assumptions about</a:t>
            </a:r>
          </a:p>
          <a:p>
            <a:pPr lvl="1"/>
            <a:r>
              <a:rPr lang="en-US"/>
              <a:t>Ethics (axiology)</a:t>
            </a:r>
          </a:p>
          <a:p>
            <a:pPr lvl="1"/>
            <a:r>
              <a:rPr lang="en-US"/>
              <a:t>Reality (ontology)</a:t>
            </a:r>
          </a:p>
          <a:p>
            <a:pPr lvl="1"/>
            <a:r>
              <a:rPr lang="en-US"/>
              <a:t>Nature of Knowledge &amp; relation between knower and would-be-known (epistemology)</a:t>
            </a:r>
          </a:p>
          <a:p>
            <a:pPr lvl="1"/>
            <a:r>
              <a:rPr lang="en-US"/>
              <a:t>The appropriate approach to systematic inquiry (methodology)</a:t>
            </a:r>
          </a:p>
        </p:txBody>
      </p:sp>
      <p:pic>
        <p:nvPicPr>
          <p:cNvPr id="5124" name="Picture 4" descr="j0189229"/>
          <p:cNvPicPr>
            <a:picLocks noChangeAspect="1" noChangeArrowheads="1" noCrop="1"/>
          </p:cNvPicPr>
          <p:nvPr/>
        </p:nvPicPr>
        <p:blipFill>
          <a:blip r:embed="rId2" cstate="print"/>
          <a:srcRect/>
          <a:stretch>
            <a:fillRect/>
          </a:stretch>
        </p:blipFill>
        <p:spPr bwMode="auto">
          <a:xfrm>
            <a:off x="7315200" y="533400"/>
            <a:ext cx="1047750" cy="13716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20</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274638"/>
            <a:ext cx="8229600" cy="1143000"/>
          </a:xfrm>
        </p:spPr>
        <p:txBody>
          <a:bodyPr/>
          <a:lstStyle/>
          <a:p>
            <a:r>
              <a:rPr lang="en-US"/>
              <a:t>Transformative Paradigm</a:t>
            </a:r>
          </a:p>
        </p:txBody>
      </p:sp>
      <p:sp>
        <p:nvSpPr>
          <p:cNvPr id="3" name="Content Placeholder 2"/>
          <p:cNvSpPr>
            <a:spLocks noGrp="1"/>
          </p:cNvSpPr>
          <p:nvPr>
            <p:ph idx="4294967295"/>
          </p:nvPr>
        </p:nvSpPr>
        <p:spPr>
          <a:xfrm>
            <a:off x="0" y="1600200"/>
            <a:ext cx="8229600" cy="4525963"/>
          </a:xfrm>
        </p:spPr>
        <p:txBody>
          <a:bodyPr/>
          <a:lstStyle/>
          <a:p>
            <a:pPr marL="454025" indent="-352425">
              <a:buFont typeface="Wingdings" pitchFamily="2" charset="2"/>
              <a:buNone/>
            </a:pPr>
            <a:r>
              <a:rPr lang="en-US"/>
              <a:t>A framework of belief systems that directly engages members of culturally diverse groups with a focus on increased social justice. </a:t>
            </a:r>
          </a:p>
          <a:p>
            <a:pPr marL="454025" indent="-352425">
              <a:buFont typeface="Wingdings" pitchFamily="2" charset="2"/>
              <a:buNone/>
            </a:pPr>
            <a:r>
              <a:rPr lang="en-US"/>
              <a:t>A metaphysical umbrella: critical theories, feminist theories,  human rights based, indigenous/postcolonial, culturally responsive</a:t>
            </a:r>
          </a:p>
          <a:p>
            <a:pPr marL="454025" indent="-352425">
              <a:buFont typeface="Wingdings" pitchFamily="2" charset="2"/>
              <a:buNone/>
            </a:pPr>
            <a:endParaRPr lang="en-US"/>
          </a:p>
        </p:txBody>
      </p:sp>
      <p:sp>
        <p:nvSpPr>
          <p:cNvPr id="5" name="Slide Number Placeholder 4"/>
          <p:cNvSpPr>
            <a:spLocks noGrp="1"/>
          </p:cNvSpPr>
          <p:nvPr>
            <p:ph type="sldNum" sz="quarter" idx="12"/>
          </p:nvPr>
        </p:nvSpPr>
        <p:spPr/>
        <p:txBody>
          <a:bodyPr/>
          <a:lstStyle/>
          <a:p>
            <a:fld id="{B121B909-78AC-4084-B0AC-CF0A96B8E5AC}" type="slidenum">
              <a:rPr lang="en-US" smtClean="0"/>
              <a:t>21</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t>UN Women  </a:t>
            </a:r>
            <a:r>
              <a:rPr lang="en-US" dirty="0" err="1" smtClean="0"/>
              <a:t>programmes</a:t>
            </a:r>
            <a:r>
              <a:rPr lang="en-US" dirty="0" smtClean="0"/>
              <a:t> &amp; Transformative Paradigm Overlap</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the gendered nature of development and the importance of gender equality to economic and social development</a:t>
            </a:r>
          </a:p>
          <a:p>
            <a:r>
              <a:rPr lang="en-US" dirty="0" smtClean="0"/>
              <a:t>that poor and marginalized groups of people are gendered, and that women and men are differentiated by race, ethnicity, age, disability, class and caste, and</a:t>
            </a:r>
          </a:p>
          <a:p>
            <a:r>
              <a:rPr lang="en-US" dirty="0" smtClean="0"/>
              <a:t>that power relations exist within the home/family, and that these relationships intersect with power relationships in the society, policy, and economy UNWOMEN 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&amp; GE/HR Overlap</a:t>
            </a:r>
            <a:endParaRPr lang="en-US" dirty="0"/>
          </a:p>
        </p:txBody>
      </p:sp>
      <p:sp>
        <p:nvSpPr>
          <p:cNvPr id="3" name="Content Placeholder 2"/>
          <p:cNvSpPr>
            <a:spLocks noGrp="1"/>
          </p:cNvSpPr>
          <p:nvPr>
            <p:ph idx="1"/>
          </p:nvPr>
        </p:nvSpPr>
        <p:spPr/>
        <p:txBody>
          <a:bodyPr>
            <a:normAutofit/>
          </a:bodyPr>
          <a:lstStyle/>
          <a:p>
            <a:r>
              <a:rPr lang="en-US" dirty="0" smtClean="0"/>
              <a:t>Inclusive – disaggregating groups by relevant criteria</a:t>
            </a:r>
          </a:p>
          <a:p>
            <a:r>
              <a:rPr lang="en-US" dirty="0" smtClean="0"/>
              <a:t>Participatory &amp; reflective-engaging stakeholders in meaningful  &amp; appropriate ways</a:t>
            </a:r>
          </a:p>
          <a:p>
            <a:r>
              <a:rPr lang="en-US" dirty="0" smtClean="0"/>
              <a:t>Respectful-culture, language, gender, location &amp; abilities</a:t>
            </a:r>
          </a:p>
          <a:p>
            <a:r>
              <a:rPr lang="en-US" dirty="0" smtClean="0"/>
              <a:t>Transparent &amp; accountable: accessible</a:t>
            </a:r>
          </a:p>
          <a:p>
            <a:r>
              <a:rPr lang="en-US" dirty="0" smtClean="0"/>
              <a:t>Conducted using mixed methods: context, impact, relevance, effectiveness, efficiency &amp; sustainability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76238"/>
            <a:ext cx="8229600" cy="768350"/>
          </a:xfrm>
        </p:spPr>
        <p:txBody>
          <a:bodyPr>
            <a:normAutofit/>
          </a:bodyPr>
          <a:lstStyle/>
          <a:p>
            <a:r>
              <a:rPr lang="en-US" sz="4000" dirty="0">
                <a:cs typeface="Times New Roman" pitchFamily="18" charset="0"/>
              </a:rPr>
              <a:t>Transformative </a:t>
            </a:r>
            <a:r>
              <a:rPr lang="en-US" sz="4000" dirty="0" smtClean="0">
                <a:cs typeface="Times New Roman" pitchFamily="18" charset="0"/>
              </a:rPr>
              <a:t>Paradigm: Philosophy</a:t>
            </a:r>
            <a:endParaRPr lang="en-US" sz="4000" dirty="0">
              <a:cs typeface="Times New Roman" pitchFamily="18" charset="0"/>
            </a:endParaRPr>
          </a:p>
        </p:txBody>
      </p:sp>
      <p:sp>
        <p:nvSpPr>
          <p:cNvPr id="6"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123907" name="Rectangle 3"/>
          <p:cNvSpPr>
            <a:spLocks noGrp="1" noChangeArrowheads="1"/>
          </p:cNvSpPr>
          <p:nvPr>
            <p:ph sz="quarter" idx="1"/>
          </p:nvPr>
        </p:nvSpPr>
        <p:spPr>
          <a:xfrm>
            <a:off x="381000" y="1524000"/>
            <a:ext cx="7893050" cy="5334000"/>
          </a:xfrm>
        </p:spPr>
        <p:txBody>
          <a:bodyPr>
            <a:normAutofit/>
          </a:bodyPr>
          <a:lstStyle/>
          <a:p>
            <a:pPr>
              <a:lnSpc>
                <a:spcPct val="90000"/>
              </a:lnSpc>
            </a:pPr>
            <a:r>
              <a:rPr lang="en-US" sz="2400" dirty="0">
                <a:cs typeface="Times New Roman" pitchFamily="18" charset="0"/>
              </a:rPr>
              <a:t>Axiology: Respect for cultural norms; support for human rights and social </a:t>
            </a:r>
            <a:r>
              <a:rPr lang="en-US" sz="2400" dirty="0" smtClean="0">
                <a:cs typeface="Times New Roman" pitchFamily="18" charset="0"/>
              </a:rPr>
              <a:t>justice; reciprocity.</a:t>
            </a:r>
          </a:p>
          <a:p>
            <a:pPr>
              <a:lnSpc>
                <a:spcPct val="90000"/>
              </a:lnSpc>
            </a:pPr>
            <a:endParaRPr lang="en-US" sz="2400" dirty="0">
              <a:cs typeface="Times New Roman" pitchFamily="18" charset="0"/>
            </a:endParaRPr>
          </a:p>
          <a:p>
            <a:pPr>
              <a:lnSpc>
                <a:spcPct val="90000"/>
              </a:lnSpc>
            </a:pPr>
            <a:r>
              <a:rPr lang="en-US" sz="2400" dirty="0">
                <a:cs typeface="Times New Roman" pitchFamily="18" charset="0"/>
              </a:rPr>
              <a:t>Ontology</a:t>
            </a:r>
            <a:r>
              <a:rPr lang="en-US" sz="2400" dirty="0" smtClean="0">
                <a:cs typeface="Times New Roman" pitchFamily="18" charset="0"/>
              </a:rPr>
              <a:t>: Issues of power &amp; critical interrogation of multiple </a:t>
            </a:r>
            <a:r>
              <a:rPr lang="en-US" sz="2400" dirty="0">
                <a:cs typeface="Times New Roman" pitchFamily="18" charset="0"/>
              </a:rPr>
              <a:t>realities: social, political, cultural, economic, race/ethnic, gender, age, religion and disability </a:t>
            </a:r>
            <a:r>
              <a:rPr lang="en-US" sz="2400" dirty="0" smtClean="0">
                <a:cs typeface="Times New Roman" pitchFamily="18" charset="0"/>
              </a:rPr>
              <a:t>values to unmask those that sustain an oppressive status quo.</a:t>
            </a:r>
          </a:p>
          <a:p>
            <a:pPr>
              <a:lnSpc>
                <a:spcPct val="90000"/>
              </a:lnSpc>
              <a:buNone/>
            </a:pPr>
            <a:endParaRPr lang="en-US" sz="2400" dirty="0">
              <a:cs typeface="Times New Roman" pitchFamily="18" charset="0"/>
            </a:endParaRPr>
          </a:p>
          <a:p>
            <a:pPr>
              <a:lnSpc>
                <a:spcPct val="90000"/>
              </a:lnSpc>
            </a:pPr>
            <a:r>
              <a:rPr lang="en-US" sz="2400" dirty="0">
                <a:cs typeface="Times New Roman" pitchFamily="18" charset="0"/>
              </a:rPr>
              <a:t>Epistemology</a:t>
            </a:r>
            <a:r>
              <a:rPr lang="en-US" sz="2400" dirty="0" smtClean="0">
                <a:cs typeface="Times New Roman" pitchFamily="18" charset="0"/>
              </a:rPr>
              <a:t>: Issues of power &amp; Interactive </a:t>
            </a:r>
            <a:r>
              <a:rPr lang="en-US" sz="2400" dirty="0">
                <a:cs typeface="Times New Roman" pitchFamily="18" charset="0"/>
              </a:rPr>
              <a:t>link; knowledge is socially </a:t>
            </a:r>
            <a:r>
              <a:rPr lang="en-US" sz="2400" dirty="0" smtClean="0">
                <a:cs typeface="Times New Roman" pitchFamily="18" charset="0"/>
              </a:rPr>
              <a:t>and historically </a:t>
            </a:r>
            <a:r>
              <a:rPr lang="en-US" sz="2400" dirty="0">
                <a:cs typeface="Times New Roman" pitchFamily="18" charset="0"/>
              </a:rPr>
              <a:t>located; trusting </a:t>
            </a:r>
            <a:r>
              <a:rPr lang="en-US" sz="2400" dirty="0" smtClean="0">
                <a:cs typeface="Times New Roman" pitchFamily="18" charset="0"/>
              </a:rPr>
              <a:t>relationship.</a:t>
            </a:r>
          </a:p>
          <a:p>
            <a:pPr>
              <a:lnSpc>
                <a:spcPct val="90000"/>
              </a:lnSpc>
            </a:pPr>
            <a:endParaRPr lang="en-US" sz="2400" dirty="0">
              <a:cs typeface="Times New Roman" pitchFamily="18" charset="0"/>
            </a:endParaRPr>
          </a:p>
          <a:p>
            <a:pPr>
              <a:lnSpc>
                <a:spcPct val="90000"/>
              </a:lnSpc>
            </a:pPr>
            <a:r>
              <a:rPr lang="en-US" sz="2400" dirty="0">
                <a:cs typeface="Times New Roman" pitchFamily="18" charset="0"/>
              </a:rPr>
              <a:t>Methodology:</a:t>
            </a:r>
          </a:p>
          <a:p>
            <a:pPr>
              <a:lnSpc>
                <a:spcPct val="90000"/>
              </a:lnSpc>
              <a:buFontTx/>
              <a:buNone/>
            </a:pPr>
            <a:r>
              <a:rPr lang="en-US" sz="2400" dirty="0">
                <a:cs typeface="Times New Roman" pitchFamily="18" charset="0"/>
              </a:rPr>
              <a:t>	Qualitative (dialogic)/ Quantitative mix; Context</a:t>
            </a:r>
            <a:endParaRPr lang="en-US" sz="2400" dirty="0"/>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dirty="0"/>
              <a:t>Ethical Impetus: Government Regulations</a:t>
            </a:r>
          </a:p>
        </p:txBody>
      </p:sp>
      <p:sp>
        <p:nvSpPr>
          <p:cNvPr id="112643" name="Rectangle 3"/>
          <p:cNvSpPr>
            <a:spLocks noGrp="1" noChangeArrowheads="1"/>
          </p:cNvSpPr>
          <p:nvPr>
            <p:ph sz="quarter" idx="1"/>
          </p:nvPr>
        </p:nvSpPr>
        <p:spPr>
          <a:xfrm>
            <a:off x="457200" y="1447800"/>
            <a:ext cx="8229600" cy="5029200"/>
          </a:xfrm>
        </p:spPr>
        <p:txBody>
          <a:bodyPr>
            <a:normAutofit lnSpcReduction="10000"/>
          </a:bodyPr>
          <a:lstStyle/>
          <a:p>
            <a:pPr>
              <a:lnSpc>
                <a:spcPct val="90000"/>
              </a:lnSpc>
            </a:pPr>
            <a:r>
              <a:rPr lang="en-US" sz="2800" dirty="0"/>
              <a:t>Beneficence: Maximizing good outcomes for science, humanity, and the individual research participants and minimizing or avoiding unnecessary risk, harm, or wrong.</a:t>
            </a:r>
          </a:p>
          <a:p>
            <a:pPr>
              <a:lnSpc>
                <a:spcPct val="90000"/>
              </a:lnSpc>
            </a:pPr>
            <a:r>
              <a:rPr lang="en-US" sz="2800" dirty="0"/>
              <a:t>Respect: Treating people with respect and courtesy, including those who are not autonomous (e.g., small children, people who have mental retardation or senility)</a:t>
            </a:r>
          </a:p>
          <a:p>
            <a:pPr>
              <a:lnSpc>
                <a:spcPct val="90000"/>
              </a:lnSpc>
            </a:pPr>
            <a:r>
              <a:rPr lang="en-US" sz="2800" dirty="0"/>
              <a:t>Justice: Ensuring that those who bear the risk in the research are the ones who benefit from it; ensuring that the procedures are reasonable, nonexploitative, carefully considered and fairly administered. (Belmont Report)</a:t>
            </a:r>
          </a:p>
          <a:p>
            <a:pPr>
              <a:lnSpc>
                <a:spcPct val="90000"/>
              </a:lnSpc>
            </a:pPr>
            <a:endParaRPr lang="en-US" sz="2400" dirty="0"/>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25</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0"/>
            <a:ext cx="8229600" cy="990600"/>
          </a:xfrm>
        </p:spPr>
        <p:txBody>
          <a:bodyPr/>
          <a:lstStyle/>
          <a:p>
            <a:pPr eaLnBrk="1" hangingPunct="1"/>
            <a:r>
              <a:rPr lang="en-US" dirty="0" smtClean="0"/>
              <a:t>UN ETHICS</a:t>
            </a:r>
            <a:endParaRPr lang="en-US" dirty="0" smtClean="0"/>
          </a:p>
        </p:txBody>
      </p:sp>
      <p:sp>
        <p:nvSpPr>
          <p:cNvPr id="153605" name="Footer Placeholder 4"/>
          <p:cNvSpPr>
            <a:spLocks noGrp="1"/>
          </p:cNvSpPr>
          <p:nvPr>
            <p:ph type="ftr" sz="quarter" idx="11"/>
          </p:nvPr>
        </p:nvSpPr>
        <p:spPr>
          <a:noFill/>
        </p:spPr>
        <p:txBody>
          <a:bodyPr/>
          <a:lstStyle/>
          <a:p>
            <a:r>
              <a:rPr lang="fi-FI" smtClean="0">
                <a:latin typeface="Gill Sans MT" pitchFamily="34" charset="0"/>
              </a:rPr>
              <a:t>IPEN Almaty Kazakhstan July 2011 Mertens</a:t>
            </a:r>
            <a:endParaRPr lang="en-US" smtClean="0">
              <a:latin typeface="Gill Sans MT" pitchFamily="34" charset="0"/>
            </a:endParaRPr>
          </a:p>
        </p:txBody>
      </p:sp>
      <p:sp>
        <p:nvSpPr>
          <p:cNvPr id="153604" name="Slide Number Placeholder 3"/>
          <p:cNvSpPr>
            <a:spLocks noGrp="1"/>
          </p:cNvSpPr>
          <p:nvPr>
            <p:ph type="sldNum" sz="quarter" idx="12"/>
          </p:nvPr>
        </p:nvSpPr>
        <p:spPr>
          <a:noFill/>
        </p:spPr>
        <p:txBody>
          <a:bodyPr>
            <a:normAutofit fontScale="85000" lnSpcReduction="20000"/>
          </a:bodyPr>
          <a:lstStyle/>
          <a:p>
            <a:fld id="{68AB059A-66D3-4715-8757-267F5CC823D5}" type="slidenum">
              <a:rPr lang="en-US" smtClean="0"/>
              <a:pPr/>
              <a:t>26</a:t>
            </a:fld>
            <a:endParaRPr lang="en-US" smtClean="0"/>
          </a:p>
        </p:txBody>
      </p:sp>
      <p:sp>
        <p:nvSpPr>
          <p:cNvPr id="153603" name="Content Placeholder 2"/>
          <p:cNvSpPr>
            <a:spLocks noGrp="1"/>
          </p:cNvSpPr>
          <p:nvPr>
            <p:ph sz="quarter" idx="1"/>
          </p:nvPr>
        </p:nvSpPr>
        <p:spPr>
          <a:xfrm>
            <a:off x="457200" y="1447800"/>
            <a:ext cx="8229600" cy="4114800"/>
          </a:xfrm>
        </p:spPr>
        <p:txBody>
          <a:bodyPr>
            <a:normAutofit fontScale="85000" lnSpcReduction="20000"/>
          </a:bodyPr>
          <a:lstStyle/>
          <a:p>
            <a:pPr eaLnBrk="1" hangingPunct="1"/>
            <a:r>
              <a:rPr lang="en-CA" dirty="0" smtClean="0"/>
              <a:t>Obligations to participants</a:t>
            </a:r>
            <a:endParaRPr lang="en-US" dirty="0" smtClean="0"/>
          </a:p>
          <a:p>
            <a:pPr eaLnBrk="1" hangingPunct="1"/>
            <a:r>
              <a:rPr lang="en-CA" dirty="0" smtClean="0"/>
              <a:t>Respect for dignity and diversity</a:t>
            </a:r>
            <a:endParaRPr lang="en-US" dirty="0" smtClean="0"/>
          </a:p>
          <a:p>
            <a:pPr eaLnBrk="1" hangingPunct="1"/>
            <a:r>
              <a:rPr lang="en-CA" dirty="0" smtClean="0"/>
              <a:t>Right to self-determination</a:t>
            </a:r>
            <a:endParaRPr lang="en-US" dirty="0" smtClean="0"/>
          </a:p>
          <a:p>
            <a:pPr eaLnBrk="1" hangingPunct="1"/>
            <a:r>
              <a:rPr lang="en-CA" dirty="0" smtClean="0"/>
              <a:t>Fair representation</a:t>
            </a:r>
            <a:endParaRPr lang="en-US" dirty="0" smtClean="0"/>
          </a:p>
          <a:p>
            <a:pPr eaLnBrk="1" hangingPunct="1"/>
            <a:r>
              <a:rPr lang="en-CA" dirty="0" smtClean="0"/>
              <a:t>Compliance with codes for vulnerable groups</a:t>
            </a:r>
            <a:endParaRPr lang="en-US" dirty="0" smtClean="0"/>
          </a:p>
          <a:p>
            <a:pPr eaLnBrk="1" hangingPunct="1"/>
            <a:r>
              <a:rPr lang="en-CA" dirty="0" smtClean="0"/>
              <a:t>Redress</a:t>
            </a:r>
            <a:endParaRPr lang="en-US" dirty="0" smtClean="0"/>
          </a:p>
          <a:p>
            <a:pPr eaLnBrk="1" hangingPunct="1"/>
            <a:r>
              <a:rPr lang="en-CA" dirty="0" smtClean="0"/>
              <a:t>Confidentiality</a:t>
            </a:r>
            <a:endParaRPr lang="en-US" dirty="0" smtClean="0"/>
          </a:p>
          <a:p>
            <a:pPr eaLnBrk="1" hangingPunct="1"/>
            <a:r>
              <a:rPr lang="en-CA" dirty="0" smtClean="0"/>
              <a:t>Avoidance of </a:t>
            </a:r>
            <a:r>
              <a:rPr lang="en-CA" dirty="0" smtClean="0"/>
              <a:t>harm</a:t>
            </a:r>
          </a:p>
          <a:p>
            <a:pPr eaLnBrk="1" hangingPunct="1"/>
            <a:endParaRPr lang="en-US" dirty="0" smtClean="0"/>
          </a:p>
          <a:p>
            <a:pPr eaLnBrk="1" hangingPunct="1">
              <a:buFont typeface="Wingdings" pitchFamily="2" charset="2"/>
              <a:buNone/>
            </a:pPr>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dirty="0" smtClean="0">
                <a:hlinkClick r:id="rId2"/>
              </a:rPr>
              <a:t>UNEG Ethical Guidelines for Evaluation in the UN System</a:t>
            </a:r>
          </a:p>
          <a:p>
            <a:r>
              <a:rPr lang="en-US" dirty="0" smtClean="0">
                <a:hlinkClick r:id="rId2"/>
              </a:rPr>
              <a:t>UNEG Code of Conduct for Evaluators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pPr eaLnBrk="1" hangingPunct="1"/>
            <a:r>
              <a:rPr lang="en-US" dirty="0" smtClean="0"/>
              <a:t>UN Women: EVALUATION </a:t>
            </a:r>
            <a:r>
              <a:rPr lang="en-US" dirty="0" smtClean="0"/>
              <a:t>POLICY PRINCIPLES &amp; STANDARDS</a:t>
            </a:r>
          </a:p>
        </p:txBody>
      </p:sp>
      <p:sp>
        <p:nvSpPr>
          <p:cNvPr id="52227" name="Content Placeholder 5"/>
          <p:cNvSpPr>
            <a:spLocks noGrp="1"/>
          </p:cNvSpPr>
          <p:nvPr>
            <p:ph sz="quarter" idx="1"/>
          </p:nvPr>
        </p:nvSpPr>
        <p:spPr>
          <a:xfrm>
            <a:off x="5000625" y="2000250"/>
            <a:ext cx="3686175" cy="3943350"/>
          </a:xfrm>
        </p:spPr>
        <p:txBody>
          <a:bodyPr/>
          <a:lstStyle/>
          <a:p>
            <a:pPr marL="547688" lvl="1" indent="-273050" eaLnBrk="1" hangingPunct="1"/>
            <a:r>
              <a:rPr lang="en-US" sz="2400" dirty="0" smtClean="0"/>
              <a:t>Participation and </a:t>
            </a:r>
            <a:r>
              <a:rPr lang="en-US" sz="2400" dirty="0" err="1" smtClean="0"/>
              <a:t>Inclusivness</a:t>
            </a:r>
            <a:endParaRPr lang="en-US" sz="2400" dirty="0" smtClean="0"/>
          </a:p>
          <a:p>
            <a:pPr marL="547688" lvl="1" indent="-273050" eaLnBrk="1" hangingPunct="1"/>
            <a:r>
              <a:rPr lang="en-US" sz="2400" dirty="0" smtClean="0"/>
              <a:t>Utilization Focused and Intentionality</a:t>
            </a:r>
          </a:p>
          <a:p>
            <a:pPr marL="547688" lvl="1" indent="-273050" eaLnBrk="1" hangingPunct="1"/>
            <a:r>
              <a:rPr lang="en-US" sz="2400" dirty="0" smtClean="0"/>
              <a:t>Transparency, Independence and Impartiality</a:t>
            </a:r>
          </a:p>
          <a:p>
            <a:pPr marL="547688" lvl="1" indent="-273050" eaLnBrk="1" hangingPunct="1"/>
            <a:r>
              <a:rPr lang="en-US" sz="2400" dirty="0" smtClean="0"/>
              <a:t>Quality and Credibility</a:t>
            </a:r>
          </a:p>
          <a:p>
            <a:pPr marL="547688" lvl="1" indent="-273050" eaLnBrk="1" hangingPunct="1"/>
            <a:r>
              <a:rPr lang="en-US" sz="2400" dirty="0" smtClean="0"/>
              <a:t>Ethical</a:t>
            </a:r>
          </a:p>
          <a:p>
            <a:pPr marL="547688" lvl="1" indent="-273050" eaLnBrk="1" hangingPunct="1"/>
            <a:endParaRPr lang="en-US" sz="2000" dirty="0" smtClean="0">
              <a:solidFill>
                <a:schemeClr val="accent2"/>
              </a:solidFill>
            </a:endParaRPr>
          </a:p>
          <a:p>
            <a:pPr marL="273050" indent="-273050" eaLnBrk="1" hangingPunct="1">
              <a:buFontTx/>
              <a:buNone/>
            </a:pPr>
            <a:endParaRPr lang="en-US" sz="3000" dirty="0" smtClean="0"/>
          </a:p>
        </p:txBody>
      </p:sp>
      <p:sp>
        <p:nvSpPr>
          <p:cNvPr id="52228" name="Text Placeholder 4"/>
          <p:cNvSpPr>
            <a:spLocks noGrp="1"/>
          </p:cNvSpPr>
          <p:nvPr>
            <p:ph type="body" sz="half" idx="4294967295"/>
          </p:nvPr>
        </p:nvSpPr>
        <p:spPr>
          <a:xfrm>
            <a:off x="5102225" y="1524000"/>
            <a:ext cx="4041775" cy="457200"/>
          </a:xfrm>
        </p:spPr>
        <p:txBody>
          <a:bodyPr>
            <a:normAutofit fontScale="92500" lnSpcReduction="20000"/>
          </a:bodyPr>
          <a:lstStyle/>
          <a:p>
            <a:pPr marL="273050" indent="-273050" eaLnBrk="1" hangingPunct="1">
              <a:buFontTx/>
              <a:buNone/>
            </a:pPr>
            <a:r>
              <a:rPr lang="en-US" sz="2900" b="1" dirty="0" smtClean="0"/>
              <a:t>Key Standards</a:t>
            </a:r>
          </a:p>
        </p:txBody>
      </p:sp>
      <p:sp>
        <p:nvSpPr>
          <p:cNvPr id="52229" name="Content Placeholder 2"/>
          <p:cNvSpPr>
            <a:spLocks noGrp="1"/>
          </p:cNvSpPr>
          <p:nvPr>
            <p:ph type="subTitle" idx="4294967295"/>
          </p:nvPr>
        </p:nvSpPr>
        <p:spPr>
          <a:xfrm>
            <a:off x="0" y="2000250"/>
            <a:ext cx="4643438" cy="4286250"/>
          </a:xfrm>
        </p:spPr>
        <p:txBody>
          <a:bodyPr>
            <a:noAutofit/>
          </a:bodyPr>
          <a:lstStyle/>
          <a:p>
            <a:pPr marL="547688" lvl="1" indent="-273050" eaLnBrk="1" hangingPunct="1"/>
            <a:r>
              <a:rPr lang="en-US" sz="2400" dirty="0" smtClean="0"/>
              <a:t>Women’s Empowerment &amp; Gender Equity</a:t>
            </a:r>
            <a:endParaRPr lang="en-US" sz="2400" dirty="0" smtClean="0"/>
          </a:p>
          <a:p>
            <a:pPr marL="547688" lvl="1" indent="-273050" eaLnBrk="1" hangingPunct="1"/>
            <a:r>
              <a:rPr lang="en-US" sz="2400" dirty="0" smtClean="0"/>
              <a:t>Human Rights</a:t>
            </a:r>
          </a:p>
          <a:p>
            <a:pPr marL="547688" lvl="1" indent="-273050" eaLnBrk="1" hangingPunct="1"/>
            <a:r>
              <a:rPr lang="en-US" sz="2400" dirty="0" smtClean="0"/>
              <a:t>People -Centered Development</a:t>
            </a:r>
          </a:p>
          <a:p>
            <a:pPr marL="547688" lvl="1" indent="-273050" eaLnBrk="1" hangingPunct="1"/>
            <a:r>
              <a:rPr lang="en-US" sz="2400" dirty="0" smtClean="0"/>
              <a:t>UN System Coordination on GE</a:t>
            </a:r>
          </a:p>
          <a:p>
            <a:pPr marL="547688" lvl="1" indent="-273050" eaLnBrk="1" hangingPunct="1"/>
            <a:r>
              <a:rPr lang="en-US" sz="2400" dirty="0" smtClean="0"/>
              <a:t>National Ownership by Key Country</a:t>
            </a:r>
          </a:p>
          <a:p>
            <a:pPr marL="547688" lvl="1" indent="-273050" eaLnBrk="1" hangingPunct="1">
              <a:buFontTx/>
              <a:buNone/>
            </a:pPr>
            <a:r>
              <a:rPr lang="en-US" sz="2400" dirty="0" smtClean="0"/>
              <a:t>	Stakeholders</a:t>
            </a:r>
          </a:p>
          <a:p>
            <a:pPr marL="547688" lvl="1" indent="-273050" eaLnBrk="1" hangingPunct="1"/>
            <a:r>
              <a:rPr lang="en-US" sz="2400" dirty="0" smtClean="0"/>
              <a:t>Managing for Results for Women’s Empowerment and Gender equality </a:t>
            </a:r>
          </a:p>
        </p:txBody>
      </p:sp>
      <p:sp>
        <p:nvSpPr>
          <p:cNvPr id="52230" name="Text Placeholder 3"/>
          <p:cNvSpPr txBox="1">
            <a:spLocks/>
          </p:cNvSpPr>
          <p:nvPr/>
        </p:nvSpPr>
        <p:spPr bwMode="auto">
          <a:xfrm>
            <a:off x="714375" y="1447799"/>
            <a:ext cx="3962400" cy="371475"/>
          </a:xfrm>
          <a:prstGeom prst="rect">
            <a:avLst/>
          </a:prstGeom>
          <a:noFill/>
          <a:ln w="9525">
            <a:noFill/>
            <a:miter lim="800000"/>
            <a:headEnd/>
            <a:tailEnd/>
          </a:ln>
        </p:spPr>
        <p:txBody>
          <a:bodyPr/>
          <a:lstStyle/>
          <a:p>
            <a:pPr marL="273050" indent="-273050">
              <a:spcBef>
                <a:spcPts val="600"/>
              </a:spcBef>
              <a:buClr>
                <a:schemeClr val="accent1"/>
              </a:buClr>
              <a:buSzPct val="76000"/>
            </a:pPr>
            <a:r>
              <a:rPr lang="en-US" sz="2800" b="1" dirty="0">
                <a:latin typeface="Gill Sans MT" pitchFamily="34" charset="0"/>
              </a:rPr>
              <a:t>Key Principles</a:t>
            </a:r>
          </a:p>
        </p:txBody>
      </p:sp>
      <p:sp>
        <p:nvSpPr>
          <p:cNvPr id="52231" name="Footer Placeholder 3"/>
          <p:cNvSpPr txBox="1">
            <a:spLocks noGrp="1"/>
          </p:cNvSpPr>
          <p:nvPr/>
        </p:nvSpPr>
        <p:spPr bwMode="auto">
          <a:xfrm flipV="1">
            <a:off x="3200400" y="6858000"/>
            <a:ext cx="2819400" cy="304800"/>
          </a:xfrm>
          <a:prstGeom prst="rect">
            <a:avLst/>
          </a:prstGeom>
          <a:noFill/>
          <a:ln w="9525">
            <a:noFill/>
            <a:miter lim="800000"/>
            <a:headEnd/>
            <a:tailEnd/>
          </a:ln>
        </p:spPr>
        <p:txBody>
          <a:bodyPr/>
          <a:lstStyle/>
          <a:p>
            <a:pPr algn="ctr"/>
            <a:r>
              <a:rPr kumimoji="1" lang="en-US" sz="1200" dirty="0">
                <a:latin typeface="Gill Sans MT" pitchFamily="34" charset="0"/>
              </a:rPr>
              <a:t>Module 1-2</a:t>
            </a:r>
          </a:p>
        </p:txBody>
      </p:sp>
      <p:sp>
        <p:nvSpPr>
          <p:cNvPr id="5223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76125A-C21F-4CBD-B281-C18BCC9C830E}" type="slidenum">
              <a:rPr kumimoji="1" lang="en-US" sz="1200">
                <a:latin typeface="Gill Sans MT" pitchFamily="34" charset="0"/>
              </a:rPr>
              <a:pPr algn="r"/>
              <a:t>28</a:t>
            </a:fld>
            <a:endParaRPr kumimoji="1" lang="en-US" sz="1200">
              <a:latin typeface="Gill Sans MT" pitchFamily="34" charset="0"/>
            </a:endParaRPr>
          </a:p>
        </p:txBody>
      </p:sp>
      <p:sp>
        <p:nvSpPr>
          <p:cNvPr id="10" name="Slide Number Placeholder 9"/>
          <p:cNvSpPr>
            <a:spLocks noGrp="1"/>
          </p:cNvSpPr>
          <p:nvPr>
            <p:ph type="sldNum" sz="quarter" idx="12"/>
          </p:nvPr>
        </p:nvSpPr>
        <p:spPr/>
        <p:txBody>
          <a:bodyPr>
            <a:normAutofit fontScale="85000" lnSpcReduction="20000"/>
          </a:bodyPr>
          <a:lstStyle/>
          <a:p>
            <a:fld id="{B121B909-78AC-4084-B0AC-CF0A96B8E5AC}" type="slidenum">
              <a:rPr lang="en-US" smtClean="0"/>
              <a:t>28</a:t>
            </a:fld>
            <a:endParaRPr lang="en-US"/>
          </a:p>
        </p:txBody>
      </p:sp>
      <p:sp>
        <p:nvSpPr>
          <p:cNvPr id="11" name="Footer Placeholder 10"/>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b="1" dirty="0" smtClean="0"/>
              <a:t>Transformative Axiological Assumption</a:t>
            </a:r>
            <a:endParaRPr lang="en-US" sz="3200" b="1" dirty="0"/>
          </a:p>
        </p:txBody>
      </p:sp>
      <p:sp>
        <p:nvSpPr>
          <p:cNvPr id="8"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pPr>
              <a:defRPr/>
            </a:pPr>
            <a:fld id="{6493E2D7-983F-4666-93B8-F413929E8C60}" type="slidenum">
              <a:rPr lang="en-US" smtClean="0"/>
              <a:pPr>
                <a:defRPr/>
              </a:pPr>
              <a:t>29</a:t>
            </a:fld>
            <a:endParaRPr lang="en-US" dirty="0"/>
          </a:p>
        </p:txBody>
      </p:sp>
      <p:sp>
        <p:nvSpPr>
          <p:cNvPr id="3" name="Content Placeholder 2"/>
          <p:cNvSpPr>
            <a:spLocks noGrp="1"/>
          </p:cNvSpPr>
          <p:nvPr>
            <p:ph sz="quarter" idx="1"/>
          </p:nvPr>
        </p:nvSpPr>
        <p:spPr>
          <a:xfrm>
            <a:off x="457200" y="1524000"/>
            <a:ext cx="8229600" cy="5334000"/>
          </a:xfrm>
        </p:spPr>
        <p:txBody>
          <a:bodyPr>
            <a:normAutofit fontScale="70000" lnSpcReduction="20000"/>
          </a:bodyPr>
          <a:lstStyle/>
          <a:p>
            <a:pPr lvl="0"/>
            <a:r>
              <a:rPr lang="en-US" dirty="0" smtClean="0"/>
              <a:t>Identification and respect for cultural norms that support human rights and social justice; </a:t>
            </a:r>
          </a:p>
          <a:p>
            <a:pPr lvl="0"/>
            <a:endParaRPr lang="en-US" dirty="0" smtClean="0"/>
          </a:p>
          <a:p>
            <a:pPr lvl="0"/>
            <a:r>
              <a:rPr lang="en-US" dirty="0" smtClean="0"/>
              <a:t>Identification and challenge of cultural norms that sustain an oppressive system; </a:t>
            </a:r>
          </a:p>
          <a:p>
            <a:pPr lvl="0"/>
            <a:endParaRPr lang="en-US" dirty="0" smtClean="0"/>
          </a:p>
          <a:p>
            <a:pPr lvl="0"/>
            <a:r>
              <a:rPr lang="en-US" dirty="0" smtClean="0"/>
              <a:t>Reciprocity – what evaluators give back to communities; </a:t>
            </a:r>
          </a:p>
          <a:p>
            <a:pPr lvl="0"/>
            <a:endParaRPr lang="en-US" dirty="0" smtClean="0"/>
          </a:p>
          <a:p>
            <a:pPr lvl="0"/>
            <a:r>
              <a:rPr lang="en-US" dirty="0" smtClean="0"/>
              <a:t>Resilience – recognition and validation of the knowledge, expertise, and strengths in the community;  </a:t>
            </a:r>
          </a:p>
          <a:p>
            <a:pPr lvl="0"/>
            <a:endParaRPr lang="en-US" dirty="0" smtClean="0"/>
          </a:p>
          <a:p>
            <a:pPr lvl="0"/>
            <a:r>
              <a:rPr lang="en-US" dirty="0" smtClean="0"/>
              <a:t>Sustainability – facilitating conditions such that actions to continue to enhance social justice and human rights are feasible once the evaluator leaves the community;</a:t>
            </a:r>
          </a:p>
          <a:p>
            <a:pPr lvl="0"/>
            <a:endParaRPr lang="en-US" dirty="0" smtClean="0"/>
          </a:p>
          <a:p>
            <a:pPr lvl="0"/>
            <a:r>
              <a:rPr lang="en-US" dirty="0" smtClean="0"/>
              <a:t>Recognition of limitations:   Not over-stepping the evaluator’s boundaries or over-promising.</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Introduction/Expectations-</a:t>
            </a:r>
          </a:p>
        </p:txBody>
      </p:sp>
      <p:sp>
        <p:nvSpPr>
          <p:cNvPr id="6" name="Footer Placeholder 5"/>
          <p:cNvSpPr>
            <a:spLocks noGrp="1"/>
          </p:cNvSpPr>
          <p:nvPr>
            <p:ph type="ftr" sz="quarter" idx="11"/>
          </p:nvPr>
        </p:nvSpPr>
        <p:spPr/>
        <p:txBody>
          <a:bodyPr/>
          <a:lstStyle/>
          <a:p>
            <a:pPr>
              <a:defRPr/>
            </a:pPr>
            <a:r>
              <a:rPr lang="fi-FI" smtClean="0"/>
              <a:t>IPEN Almaty Kazakhstan July 2011 Mertens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6493E2D7-983F-4666-93B8-F413929E8C60}" type="slidenum">
              <a:rPr lang="en-US" smtClean="0"/>
              <a:pPr>
                <a:defRPr/>
              </a:pPr>
              <a:t>3</a:t>
            </a:fld>
            <a:endParaRPr lang="en-US" dirty="0"/>
          </a:p>
        </p:txBody>
      </p:sp>
      <p:sp>
        <p:nvSpPr>
          <p:cNvPr id="5123" name="Rectangle 3"/>
          <p:cNvSpPr>
            <a:spLocks noGrp="1" noChangeArrowheads="1"/>
          </p:cNvSpPr>
          <p:nvPr>
            <p:ph sz="quarter" idx="1"/>
          </p:nvPr>
        </p:nvSpPr>
        <p:spPr>
          <a:xfrm>
            <a:off x="457200" y="1600200"/>
            <a:ext cx="8229600" cy="4525963"/>
          </a:xfrm>
        </p:spPr>
        <p:txBody>
          <a:bodyPr>
            <a:noAutofit/>
          </a:bodyPr>
          <a:lstStyle/>
          <a:p>
            <a:pPr eaLnBrk="1" hangingPunct="1">
              <a:lnSpc>
                <a:spcPct val="90000"/>
              </a:lnSpc>
            </a:pPr>
            <a:r>
              <a:rPr lang="en-US" sz="2800" dirty="0" smtClean="0"/>
              <a:t>Name, position, organization (no acronyms please).</a:t>
            </a:r>
          </a:p>
          <a:p>
            <a:pPr eaLnBrk="1" hangingPunct="1">
              <a:lnSpc>
                <a:spcPct val="90000"/>
              </a:lnSpc>
            </a:pPr>
            <a:endParaRPr lang="en-US" sz="2800" dirty="0" smtClean="0"/>
          </a:p>
          <a:p>
            <a:pPr eaLnBrk="1" hangingPunct="1">
              <a:lnSpc>
                <a:spcPct val="90000"/>
              </a:lnSpc>
            </a:pPr>
            <a:r>
              <a:rPr lang="en-US" sz="2800" dirty="0" smtClean="0"/>
              <a:t>Where do you come from? </a:t>
            </a:r>
          </a:p>
          <a:p>
            <a:pPr eaLnBrk="1" hangingPunct="1">
              <a:lnSpc>
                <a:spcPct val="90000"/>
              </a:lnSpc>
            </a:pPr>
            <a:endParaRPr lang="en-US" sz="2800" dirty="0" smtClean="0"/>
          </a:p>
          <a:p>
            <a:pPr eaLnBrk="1" hangingPunct="1">
              <a:lnSpc>
                <a:spcPct val="90000"/>
              </a:lnSpc>
            </a:pPr>
            <a:r>
              <a:rPr lang="en-US" sz="2800" dirty="0" smtClean="0"/>
              <a:t>What is your experience in research with multi-cultural and marginalized communities?</a:t>
            </a:r>
          </a:p>
          <a:p>
            <a:pPr eaLnBrk="1" hangingPunct="1">
              <a:lnSpc>
                <a:spcPct val="90000"/>
              </a:lnSpc>
            </a:pPr>
            <a:endParaRPr lang="en-US" sz="2800" dirty="0" smtClean="0"/>
          </a:p>
          <a:p>
            <a:pPr>
              <a:lnSpc>
                <a:spcPct val="90000"/>
              </a:lnSpc>
            </a:pPr>
            <a:r>
              <a:rPr lang="en-US" sz="2800" dirty="0" smtClean="0"/>
              <a:t>What has been your experience with social justice?</a:t>
            </a:r>
          </a:p>
          <a:p>
            <a:pPr>
              <a:lnSpc>
                <a:spcPct val="90000"/>
              </a:lnSpc>
            </a:pPr>
            <a:endParaRPr lang="en-US" sz="2800" dirty="0" smtClean="0"/>
          </a:p>
          <a:p>
            <a:pPr>
              <a:lnSpc>
                <a:spcPct val="90000"/>
              </a:lnSpc>
            </a:pPr>
            <a:r>
              <a:rPr lang="en-US" sz="2800" dirty="0" smtClean="0"/>
              <a:t>What do you want to get out of this workshop? </a:t>
            </a:r>
          </a:p>
          <a:p>
            <a:pPr eaLnBrk="1" hangingPunct="1">
              <a:lnSpc>
                <a:spcPct val="90000"/>
              </a:lnSpc>
            </a:pPr>
            <a:endParaRPr lang="en-US" sz="2800" dirty="0" smtClean="0"/>
          </a:p>
          <a:p>
            <a:pPr eaLnBrk="1" hangingPunct="1">
              <a:lnSpc>
                <a:spcPct val="90000"/>
              </a:lnSpc>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stakeholders?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duty bearers who have decision-making authority over the program, such as governing bodies, and other duty bearers, such as relevant government staff</a:t>
            </a:r>
          </a:p>
          <a:p>
            <a:r>
              <a:rPr lang="en-US" dirty="0" smtClean="0"/>
              <a:t>duty bearers who have direct responsibility for the program, such as program managers</a:t>
            </a:r>
          </a:p>
          <a:p>
            <a:r>
              <a:rPr lang="en-US" dirty="0" smtClean="0"/>
              <a:t>secondary duty bearers, such as the private sector or parents</a:t>
            </a:r>
          </a:p>
          <a:p>
            <a:r>
              <a:rPr lang="en-US" dirty="0" smtClean="0"/>
              <a:t>rights holders who are the intended and unintended beneficiaries of the program, and</a:t>
            </a:r>
          </a:p>
          <a:p>
            <a:r>
              <a:rPr lang="en-US" dirty="0" smtClean="0"/>
              <a:t>rights holders who are disadvantaged by the program </a:t>
            </a:r>
            <a:r>
              <a:rPr lang="en-US" dirty="0" err="1" smtClean="0"/>
              <a:t>UNWomen</a:t>
            </a:r>
            <a:r>
              <a:rPr lang="en-US" dirty="0" smtClean="0"/>
              <a:t> 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involve stakeholders?</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a consultative &amp; advisory group</a:t>
            </a:r>
          </a:p>
          <a:p>
            <a:r>
              <a:rPr lang="en-US" dirty="0" smtClean="0"/>
              <a:t>Who? key representatives from national government counterparts, partners, CSOs, women’s </a:t>
            </a:r>
            <a:r>
              <a:rPr lang="en-US" dirty="0" err="1" smtClean="0"/>
              <a:t>organisations</a:t>
            </a:r>
            <a:r>
              <a:rPr lang="en-US" dirty="0" smtClean="0"/>
              <a:t>, beneficiaries, </a:t>
            </a:r>
            <a:r>
              <a:rPr lang="en-US" dirty="0" err="1" smtClean="0"/>
              <a:t>programme</a:t>
            </a:r>
            <a:r>
              <a:rPr lang="en-US" dirty="0" smtClean="0"/>
              <a:t> managers, other UN Agencies and/ or donors</a:t>
            </a:r>
          </a:p>
          <a:p>
            <a:r>
              <a:rPr lang="en-US" dirty="0" smtClean="0"/>
              <a:t>Role: develop evaluation terms of reference, decision making, providing contextual or technical expertise and/or aiding in evaluation data collection, report preparation, dissemination and use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Questions</a:t>
            </a:r>
            <a:br>
              <a:rPr lang="en-US" dirty="0" smtClean="0"/>
            </a:br>
            <a:r>
              <a:rPr lang="en-US" dirty="0" smtClean="0"/>
              <a:t>for Reference Group</a:t>
            </a:r>
            <a:endParaRPr lang="en-US" dirty="0"/>
          </a:p>
        </p:txBody>
      </p:sp>
      <p:sp>
        <p:nvSpPr>
          <p:cNvPr id="3" name="Content Placeholder 2"/>
          <p:cNvSpPr>
            <a:spLocks noGrp="1"/>
          </p:cNvSpPr>
          <p:nvPr>
            <p:ph sz="half" idx="1"/>
          </p:nvPr>
        </p:nvSpPr>
        <p:spPr>
          <a:xfrm>
            <a:off x="0" y="457200"/>
            <a:ext cx="4876800" cy="6400800"/>
          </a:xfrm>
        </p:spPr>
        <p:txBody>
          <a:bodyPr>
            <a:noAutofit/>
          </a:bodyPr>
          <a:lstStyle/>
          <a:p>
            <a:r>
              <a:rPr lang="en-US" sz="2400" dirty="0" smtClean="0"/>
              <a:t>Once completed, how will you use the evaluation?</a:t>
            </a:r>
          </a:p>
          <a:p>
            <a:r>
              <a:rPr lang="en-US" sz="2400" dirty="0" smtClean="0"/>
              <a:t>What questions do you have about this </a:t>
            </a:r>
            <a:r>
              <a:rPr lang="en-US" sz="2400" dirty="0" err="1" smtClean="0"/>
              <a:t>programme</a:t>
            </a:r>
            <a:r>
              <a:rPr lang="en-US" sz="2400" dirty="0" smtClean="0"/>
              <a:t> that the evaluation should answer?</a:t>
            </a:r>
          </a:p>
          <a:p>
            <a:r>
              <a:rPr lang="en-US" sz="2400" dirty="0" smtClean="0"/>
              <a:t>What don’t you know about this </a:t>
            </a:r>
            <a:r>
              <a:rPr lang="en-US" sz="2400" dirty="0" err="1" smtClean="0"/>
              <a:t>programme</a:t>
            </a:r>
            <a:r>
              <a:rPr lang="en-US" sz="2400" dirty="0" smtClean="0"/>
              <a:t> now that would be helpful?</a:t>
            </a:r>
          </a:p>
          <a:p>
            <a:r>
              <a:rPr lang="en-US" sz="2400" dirty="0" smtClean="0"/>
              <a:t>What specifically should this evaluation examine?</a:t>
            </a:r>
          </a:p>
          <a:p>
            <a:r>
              <a:rPr lang="en-US" sz="2400" dirty="0" smtClean="0"/>
              <a:t>Is there anything that should be excluded from the scope of the evaluation?</a:t>
            </a:r>
          </a:p>
          <a:p>
            <a:r>
              <a:rPr lang="en-US" sz="2400" dirty="0" smtClean="0"/>
              <a:t>How do you envision the evaluation collecting the information and data required?</a:t>
            </a:r>
          </a:p>
        </p:txBody>
      </p:sp>
      <p:sp>
        <p:nvSpPr>
          <p:cNvPr id="4" name="Content Placeholder 3"/>
          <p:cNvSpPr>
            <a:spLocks noGrp="1"/>
          </p:cNvSpPr>
          <p:nvPr>
            <p:ph sz="half" idx="2"/>
          </p:nvPr>
        </p:nvSpPr>
        <p:spPr>
          <a:xfrm>
            <a:off x="4724400" y="1371600"/>
            <a:ext cx="4419600" cy="5486400"/>
          </a:xfrm>
        </p:spPr>
        <p:txBody>
          <a:bodyPr>
            <a:noAutofit/>
          </a:bodyPr>
          <a:lstStyle/>
          <a:p>
            <a:r>
              <a:rPr lang="en-US" sz="2400" dirty="0" smtClean="0"/>
              <a:t>What information and data do you have now about the </a:t>
            </a:r>
            <a:r>
              <a:rPr lang="en-US" sz="2400" dirty="0" err="1" smtClean="0"/>
              <a:t>programme</a:t>
            </a:r>
            <a:r>
              <a:rPr lang="en-US" sz="2400" dirty="0" smtClean="0"/>
              <a:t> that can be used in the evaluation?</a:t>
            </a:r>
          </a:p>
          <a:p>
            <a:r>
              <a:rPr lang="en-US" sz="2400" dirty="0" smtClean="0"/>
              <a:t>What will make the evaluation challenging to conduct? (geography, different cultural groups, gender considerations)</a:t>
            </a:r>
          </a:p>
          <a:p>
            <a:r>
              <a:rPr lang="en-US" sz="2400" dirty="0" smtClean="0"/>
              <a:t>How do you want to contribute to / participate in the evaluation?</a:t>
            </a:r>
          </a:p>
          <a:p>
            <a:r>
              <a:rPr lang="en-US" sz="2400" dirty="0" smtClean="0"/>
              <a:t>How and how frequently do you want to be informed about the evaluation’s progress?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8153400" cy="944562"/>
          </a:xfrm>
        </p:spPr>
        <p:txBody>
          <a:bodyPr>
            <a:normAutofit fontScale="90000"/>
          </a:bodyPr>
          <a:lstStyle/>
          <a:p>
            <a:pPr lvl="0" algn="ctr"/>
            <a:r>
              <a:rPr lang="en-US" sz="2800" b="1" dirty="0" smtClean="0"/>
              <a:t>Transformative Ethics: Methodological </a:t>
            </a:r>
            <a:r>
              <a:rPr lang="en-US" sz="2800" b="1" dirty="0" smtClean="0"/>
              <a:t>Implications</a:t>
            </a:r>
            <a:br>
              <a:rPr lang="en-US" sz="2800" b="1" dirty="0" smtClean="0"/>
            </a:br>
            <a:r>
              <a:rPr lang="en-US" sz="2800" dirty="0" smtClean="0"/>
              <a:t>Who are the major stakeholder groups?</a:t>
            </a:r>
            <a:br>
              <a:rPr lang="en-US" sz="2800" dirty="0" smtClean="0"/>
            </a:br>
            <a:endParaRPr lang="en-US" sz="2800" b="1" dirty="0"/>
          </a:p>
        </p:txBody>
      </p:sp>
      <p:sp>
        <p:nvSpPr>
          <p:cNvPr id="5" name="Content Placeholder 4"/>
          <p:cNvSpPr>
            <a:spLocks noGrp="1"/>
          </p:cNvSpPr>
          <p:nvPr>
            <p:ph sz="quarter" idx="1"/>
          </p:nvPr>
        </p:nvSpPr>
        <p:spPr>
          <a:xfrm>
            <a:off x="0" y="1524000"/>
            <a:ext cx="9144000" cy="5029200"/>
          </a:xfrm>
        </p:spPr>
        <p:txBody>
          <a:bodyPr>
            <a:noAutofit/>
          </a:bodyPr>
          <a:lstStyle/>
          <a:p>
            <a:pPr lvl="0">
              <a:buNone/>
            </a:pPr>
            <a:r>
              <a:rPr lang="en-US" sz="2000" dirty="0" smtClean="0"/>
              <a:t>What </a:t>
            </a:r>
            <a:r>
              <a:rPr lang="en-US" sz="2000" dirty="0" smtClean="0"/>
              <a:t>do you think you know about the cultural norms and beliefs of the different stakeholder groups?</a:t>
            </a:r>
          </a:p>
          <a:p>
            <a:pPr lvl="0">
              <a:buNone/>
            </a:pPr>
            <a:r>
              <a:rPr lang="en-US" sz="2000" dirty="0" smtClean="0"/>
              <a:t>How could you use </a:t>
            </a:r>
            <a:r>
              <a:rPr lang="en-US" sz="2000" dirty="0" smtClean="0"/>
              <a:t>evaluation to</a:t>
            </a:r>
            <a:r>
              <a:rPr lang="en-US" sz="2000" dirty="0" smtClean="0"/>
              <a:t>:</a:t>
            </a:r>
          </a:p>
          <a:p>
            <a:r>
              <a:rPr lang="en-US" sz="2000" dirty="0" smtClean="0"/>
              <a:t>identify the cultural norms and beliefs that might be operating in the community?</a:t>
            </a:r>
          </a:p>
          <a:p>
            <a:r>
              <a:rPr lang="en-US" sz="2000" dirty="0" smtClean="0"/>
              <a:t>appropriately engage members of the community?</a:t>
            </a:r>
          </a:p>
          <a:p>
            <a:r>
              <a:rPr lang="en-US" sz="2000" dirty="0" smtClean="0"/>
              <a:t>make determination about those cultural norms and beliefs that might further social justice or those that might sustain an oppressive status quo?</a:t>
            </a:r>
          </a:p>
          <a:p>
            <a:pPr lvl="0">
              <a:buNone/>
            </a:pPr>
            <a:r>
              <a:rPr lang="en-US" sz="2000" dirty="0" smtClean="0"/>
              <a:t>Additional questions:</a:t>
            </a:r>
          </a:p>
          <a:p>
            <a:pPr lvl="0"/>
            <a:r>
              <a:rPr lang="en-US" sz="2000" dirty="0" smtClean="0"/>
              <a:t>How could you build into the design measure to demonstrate </a:t>
            </a:r>
            <a:r>
              <a:rPr lang="en-US" sz="2000" dirty="0"/>
              <a:t>that </a:t>
            </a:r>
            <a:r>
              <a:rPr lang="en-US" sz="2000" dirty="0" smtClean="0"/>
              <a:t>you </a:t>
            </a:r>
            <a:r>
              <a:rPr lang="en-US" sz="2000" dirty="0"/>
              <a:t>are leaving the community better off than when they began the </a:t>
            </a:r>
            <a:r>
              <a:rPr lang="en-US" sz="2000" dirty="0" smtClean="0"/>
              <a:t>research study </a:t>
            </a:r>
            <a:r>
              <a:rPr lang="en-US" sz="2000" dirty="0"/>
              <a:t>– in terms of increased knowledge, capacity, or changes in policies or practices</a:t>
            </a:r>
            <a:r>
              <a:rPr lang="en-US" sz="2000" dirty="0" smtClean="0"/>
              <a:t>?</a:t>
            </a:r>
            <a:endParaRPr lang="en-US" sz="2000" dirty="0"/>
          </a:p>
          <a:p>
            <a:pPr lvl="0"/>
            <a:r>
              <a:rPr lang="en-US" sz="2000" dirty="0" smtClean="0"/>
              <a:t>How would you take </a:t>
            </a:r>
            <a:r>
              <a:rPr lang="en-US" sz="2000" dirty="0"/>
              <a:t>into account the expertise, knowledge, and strengths of the community in order to provide a platform for authentic engagement between the </a:t>
            </a:r>
            <a:r>
              <a:rPr lang="en-US" sz="2000" dirty="0" smtClean="0"/>
              <a:t>evaluator </a:t>
            </a:r>
            <a:r>
              <a:rPr lang="en-US" sz="2000" dirty="0"/>
              <a:t>and the community</a:t>
            </a:r>
            <a:r>
              <a:rPr lang="en-US" sz="2000" dirty="0" smtClean="0"/>
              <a:t>?</a:t>
            </a:r>
            <a:endParaRPr lang="en-US" sz="2000" dirty="0"/>
          </a:p>
        </p:txBody>
      </p:sp>
      <p:sp>
        <p:nvSpPr>
          <p:cNvPr id="6" name="Content Placeholder 5"/>
          <p:cNvSpPr>
            <a:spLocks noGrp="1"/>
          </p:cNvSpPr>
          <p:nvPr>
            <p:ph sz="quarter" idx="2"/>
          </p:nvPr>
        </p:nvSpPr>
        <p:spPr>
          <a:xfrm>
            <a:off x="8991600" y="838200"/>
            <a:ext cx="152400" cy="5059363"/>
          </a:xfrm>
        </p:spPr>
        <p:txBody>
          <a:bodyPr>
            <a:normAutofit/>
          </a:bodyPr>
          <a:lstStyle/>
          <a:p>
            <a:pPr>
              <a:buNone/>
            </a:pPr>
            <a:endParaRPr lang="en-US" dirty="0"/>
          </a:p>
        </p:txBody>
      </p:sp>
      <p:sp>
        <p:nvSpPr>
          <p:cNvPr id="8" name="Slide Number Placeholder 7"/>
          <p:cNvSpPr>
            <a:spLocks noGrp="1"/>
          </p:cNvSpPr>
          <p:nvPr>
            <p:ph type="sldNum" sz="quarter" idx="16"/>
          </p:nvPr>
        </p:nvSpPr>
        <p:spPr/>
        <p:txBody>
          <a:bodyPr>
            <a:normAutofit fontScale="85000" lnSpcReduction="20000"/>
          </a:bodyPr>
          <a:lstStyle/>
          <a:p>
            <a:fld id="{BFE23F0C-A12F-483A-BA6A-444C426EF43E}" type="slidenum">
              <a:rPr lang="en-US" smtClean="0"/>
              <a:pPr/>
              <a:t>33</a:t>
            </a:fld>
            <a:endParaRPr lang="en-US" dirty="0"/>
          </a:p>
        </p:txBody>
      </p:sp>
      <p:sp>
        <p:nvSpPr>
          <p:cNvPr id="11" name="Footer Placeholder 5"/>
          <p:cNvSpPr>
            <a:spLocks noGrp="1"/>
          </p:cNvSpPr>
          <p:nvPr>
            <p:ph type="ftr" sz="quarter" idx="17"/>
          </p:nvPr>
        </p:nvSpPr>
        <p:spPr/>
        <p:txBody>
          <a:bodyPr/>
          <a:lstStyle/>
          <a:p>
            <a:r>
              <a:rPr lang="fi-FI" smtClean="0"/>
              <a:t>IPEN Almaty Kazakhstan July 2011 Mertens</a:t>
            </a: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Transformative </a:t>
            </a:r>
            <a:br>
              <a:rPr lang="en-US" b="1" dirty="0" smtClean="0"/>
            </a:br>
            <a:r>
              <a:rPr lang="en-US" b="1" dirty="0" smtClean="0"/>
              <a:t>Ontological Assumption</a:t>
            </a:r>
            <a:endParaRPr lang="en-US" b="1" dirty="0"/>
          </a:p>
        </p:txBody>
      </p:sp>
      <p:sp>
        <p:nvSpPr>
          <p:cNvPr id="9"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FE23F0C-A12F-483A-BA6A-444C426EF43E}" type="slidenum">
              <a:rPr lang="en-US" smtClean="0"/>
              <a:pPr/>
              <a:t>34</a:t>
            </a:fld>
            <a:endParaRPr lang="en-US" dirty="0"/>
          </a:p>
        </p:txBody>
      </p:sp>
      <p:sp>
        <p:nvSpPr>
          <p:cNvPr id="6" name="Content Placeholder 5"/>
          <p:cNvSpPr>
            <a:spLocks noGrp="1"/>
          </p:cNvSpPr>
          <p:nvPr>
            <p:ph sz="quarter" idx="1"/>
          </p:nvPr>
        </p:nvSpPr>
        <p:spPr/>
        <p:txBody>
          <a:bodyPr>
            <a:noAutofit/>
          </a:bodyPr>
          <a:lstStyle/>
          <a:p>
            <a:pPr lvl="0"/>
            <a:r>
              <a:rPr lang="en-US" sz="2800" dirty="0"/>
              <a:t>Recognizes that different versions of reality exist; </a:t>
            </a:r>
          </a:p>
          <a:p>
            <a:pPr lvl="0"/>
            <a:r>
              <a:rPr lang="en-US" sz="2800" dirty="0"/>
              <a:t>All versions of reality are not equal</a:t>
            </a:r>
            <a:r>
              <a:rPr lang="en-US" sz="2800" dirty="0" smtClean="0"/>
              <a:t>;</a:t>
            </a:r>
            <a:endParaRPr lang="en-US" sz="2800" dirty="0"/>
          </a:p>
          <a:p>
            <a:pPr lvl="0"/>
            <a:r>
              <a:rPr lang="en-US" sz="2800" dirty="0"/>
              <a:t>Recognizes privilege given to what is perceived to be real based on: social, political, cultural, economic, ethnic, gender, religion, and disability </a:t>
            </a:r>
            <a:r>
              <a:rPr lang="en-US" sz="2800" dirty="0" err="1" smtClean="0"/>
              <a:t>positionality</a:t>
            </a:r>
            <a:r>
              <a:rPr lang="en-US" sz="2800" dirty="0" smtClean="0"/>
              <a:t>; </a:t>
            </a:r>
            <a:endParaRPr lang="en-US" sz="2800" dirty="0"/>
          </a:p>
          <a:p>
            <a:pPr lvl="0"/>
            <a:r>
              <a:rPr lang="en-US" sz="2800" dirty="0"/>
              <a:t>Interrogates versions of reality that sustain oppressive systems; </a:t>
            </a:r>
          </a:p>
          <a:p>
            <a:r>
              <a:rPr lang="en-US" sz="2800" dirty="0"/>
              <a:t>Makes visible versions of reality that have the potential to further human rights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pPr>
              <a:buFont typeface="Arial" pitchFamily="34" charset="0"/>
              <a:buChar char="•"/>
            </a:pPr>
            <a:r>
              <a:rPr lang="en-US" sz="3100" dirty="0" smtClean="0"/>
              <a:t/>
            </a:r>
            <a:br>
              <a:rPr lang="en-US" sz="3100" dirty="0" smtClean="0"/>
            </a:br>
            <a:r>
              <a:rPr lang="en-US" dirty="0" smtClean="0"/>
              <a:t> </a:t>
            </a:r>
            <a:r>
              <a:rPr lang="en-US" sz="2400" b="1" dirty="0" smtClean="0"/>
              <a:t>Dimensions of Diversity (</a:t>
            </a:r>
            <a:r>
              <a:rPr lang="en-US" sz="2400" b="1" dirty="0" err="1" smtClean="0"/>
              <a:t>Petesch</a:t>
            </a:r>
            <a:r>
              <a:rPr lang="en-US" sz="2400" b="1" dirty="0" smtClean="0"/>
              <a:t> &amp; </a:t>
            </a:r>
            <a:r>
              <a:rPr lang="en-US" sz="2400" b="1" dirty="0" err="1" smtClean="0"/>
              <a:t>Thalayasingam</a:t>
            </a:r>
            <a:r>
              <a:rPr lang="en-US" sz="2400" b="1" dirty="0" smtClean="0"/>
              <a:t>)</a:t>
            </a:r>
            <a:r>
              <a:rPr lang="en-US" sz="2400" b="1" dirty="0" smtClean="0">
                <a:latin typeface="Arial Black" pitchFamily="34" charset="0"/>
                <a:cs typeface="Arial" pitchFamily="34" charset="0"/>
              </a:rPr>
              <a:t> </a:t>
            </a:r>
            <a:r>
              <a:rPr lang="en-US" sz="2400" dirty="0" smtClean="0">
                <a:latin typeface="Arial Black" pitchFamily="34" charset="0"/>
                <a:cs typeface="Arial" pitchFamily="34" charset="0"/>
              </a:rPr>
              <a:t/>
            </a:r>
            <a:br>
              <a:rPr lang="en-US" sz="2400" dirty="0" smtClean="0">
                <a:latin typeface="Arial Black" pitchFamily="34" charset="0"/>
                <a:cs typeface="Arial" pitchFamily="34" charset="0"/>
              </a:rPr>
            </a:br>
            <a:r>
              <a:rPr lang="en-US" sz="2400" dirty="0" smtClean="0">
                <a:latin typeface="Arial Black" pitchFamily="34" charset="0"/>
                <a:cs typeface="Arial" pitchFamily="34" charset="0"/>
              </a:rPr>
              <a:t>Sri </a:t>
            </a:r>
            <a:r>
              <a:rPr lang="en-US" sz="2400" dirty="0" smtClean="0">
                <a:latin typeface="Arial Black" pitchFamily="34" charset="0"/>
                <a:cs typeface="Arial" pitchFamily="34" charset="0"/>
              </a:rPr>
              <a:t>Lanka is a multiethnic country. About three-quarters of its 21 million people are Sinhalese, and a large share of Sinhalese are Buddhists.</a:t>
            </a:r>
            <a:br>
              <a:rPr lang="en-US" sz="2400" dirty="0" smtClean="0">
                <a:latin typeface="Arial Black" pitchFamily="34" charset="0"/>
                <a:cs typeface="Arial" pitchFamily="34" charset="0"/>
              </a:rPr>
            </a:br>
            <a:endParaRPr lang="en-US" sz="2200"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a:xfrm>
            <a:off x="304800" y="1676400"/>
            <a:ext cx="8382000" cy="5715000"/>
          </a:xfrm>
        </p:spPr>
        <p:txBody>
          <a:bodyPr>
            <a:noAutofit/>
          </a:bodyPr>
          <a:lstStyle/>
          <a:p>
            <a:r>
              <a:rPr lang="en-US" sz="2000" dirty="0" smtClean="0">
                <a:latin typeface="Arial Black" pitchFamily="34" charset="0"/>
                <a:cs typeface="Arial" pitchFamily="34" charset="0"/>
              </a:rPr>
              <a:t>Another </a:t>
            </a:r>
            <a:r>
              <a:rPr lang="en-US" sz="2000" dirty="0" smtClean="0">
                <a:latin typeface="Arial Black" pitchFamily="34" charset="0"/>
                <a:cs typeface="Arial" pitchFamily="34" charset="0"/>
              </a:rPr>
              <a:t>18 </a:t>
            </a:r>
            <a:r>
              <a:rPr lang="en-US" sz="2000" dirty="0">
                <a:latin typeface="Arial Black" pitchFamily="34" charset="0"/>
                <a:cs typeface="Arial" pitchFamily="34" charset="0"/>
              </a:rPr>
              <a:t>percent are Tamils, who are primarily Hindu or Christian. The Tamils </a:t>
            </a:r>
            <a:r>
              <a:rPr lang="en-US" sz="2000" dirty="0" smtClean="0">
                <a:latin typeface="Arial Black" pitchFamily="34" charset="0"/>
                <a:cs typeface="Arial" pitchFamily="34" charset="0"/>
              </a:rPr>
              <a:t>are heavily </a:t>
            </a:r>
            <a:r>
              <a:rPr lang="en-US" sz="2000" dirty="0">
                <a:latin typeface="Arial Black" pitchFamily="34" charset="0"/>
                <a:cs typeface="Arial" pitchFamily="34" charset="0"/>
              </a:rPr>
              <a:t>concentrated in the Northern, Eastern, Western, and Central provinces</a:t>
            </a:r>
            <a:r>
              <a:rPr lang="en-US" sz="2000" dirty="0" smtClean="0">
                <a:latin typeface="Arial Black" pitchFamily="34" charset="0"/>
                <a:cs typeface="Arial" pitchFamily="34" charset="0"/>
              </a:rPr>
              <a:t>. NOTE: also Indian Tamils and Sri Lanka Tamils</a:t>
            </a:r>
          </a:p>
          <a:p>
            <a:r>
              <a:rPr lang="en-US" sz="2000" dirty="0" smtClean="0">
                <a:latin typeface="Arial Black" pitchFamily="34" charset="0"/>
                <a:cs typeface="Arial" pitchFamily="34" charset="0"/>
              </a:rPr>
              <a:t>In 1956, Parliament passed </a:t>
            </a:r>
            <a:r>
              <a:rPr lang="en-US" sz="2000" dirty="0">
                <a:latin typeface="Arial Black" pitchFamily="34" charset="0"/>
                <a:cs typeface="Arial" pitchFamily="34" charset="0"/>
              </a:rPr>
              <a:t>the Sinhala Only Act, imposing Sinhala as the official language, </a:t>
            </a:r>
            <a:r>
              <a:rPr lang="en-US" sz="2000" dirty="0" smtClean="0">
                <a:latin typeface="Arial Black" pitchFamily="34" charset="0"/>
                <a:cs typeface="Arial" pitchFamily="34" charset="0"/>
              </a:rPr>
              <a:t>and in </a:t>
            </a:r>
            <a:r>
              <a:rPr lang="en-US" sz="2000" dirty="0">
                <a:latin typeface="Arial Black" pitchFamily="34" charset="0"/>
                <a:cs typeface="Arial" pitchFamily="34" charset="0"/>
              </a:rPr>
              <a:t>1972 </a:t>
            </a:r>
            <a:r>
              <a:rPr lang="en-US" sz="2000" dirty="0" smtClean="0">
                <a:latin typeface="Arial Black" pitchFamily="34" charset="0"/>
                <a:cs typeface="Arial" pitchFamily="34" charset="0"/>
              </a:rPr>
              <a:t>they </a:t>
            </a:r>
            <a:r>
              <a:rPr lang="en-US" sz="2000" dirty="0">
                <a:latin typeface="Arial Black" pitchFamily="34" charset="0"/>
                <a:cs typeface="Arial" pitchFamily="34" charset="0"/>
              </a:rPr>
              <a:t>enacted legislation that was widely perceived to </a:t>
            </a:r>
            <a:r>
              <a:rPr lang="en-US" sz="2000" dirty="0" smtClean="0">
                <a:latin typeface="Arial Black" pitchFamily="34" charset="0"/>
                <a:cs typeface="Arial" pitchFamily="34" charset="0"/>
              </a:rPr>
              <a:t>discriminate against </a:t>
            </a:r>
            <a:r>
              <a:rPr lang="en-US" sz="2000" dirty="0">
                <a:latin typeface="Arial Black" pitchFamily="34" charset="0"/>
                <a:cs typeface="Arial" pitchFamily="34" charset="0"/>
              </a:rPr>
              <a:t>Tamil university applicants.</a:t>
            </a:r>
          </a:p>
          <a:p>
            <a:r>
              <a:rPr lang="en-US" sz="2000" dirty="0" smtClean="0">
                <a:latin typeface="Arial Black" pitchFamily="34" charset="0"/>
                <a:cs typeface="Arial" pitchFamily="34" charset="0"/>
              </a:rPr>
              <a:t>Muslims </a:t>
            </a:r>
            <a:r>
              <a:rPr lang="en-US" sz="2000" dirty="0">
                <a:latin typeface="Arial Black" pitchFamily="34" charset="0"/>
                <a:cs typeface="Arial" pitchFamily="34" charset="0"/>
              </a:rPr>
              <a:t>account for 7 percent, with the largest concentrations </a:t>
            </a:r>
            <a:r>
              <a:rPr lang="en-US" sz="2000" dirty="0" smtClean="0">
                <a:latin typeface="Arial Black" pitchFamily="34" charset="0"/>
                <a:cs typeface="Arial" pitchFamily="34" charset="0"/>
              </a:rPr>
              <a:t>living in </a:t>
            </a:r>
            <a:r>
              <a:rPr lang="en-US" sz="2000" dirty="0">
                <a:latin typeface="Arial Black" pitchFamily="34" charset="0"/>
                <a:cs typeface="Arial" pitchFamily="34" charset="0"/>
              </a:rPr>
              <a:t>the cities and in the Central, Southern, and Eastern provinces</a:t>
            </a:r>
            <a:r>
              <a:rPr lang="en-US" sz="2000" dirty="0" smtClean="0">
                <a:latin typeface="Arial Black" pitchFamily="34" charset="0"/>
                <a:cs typeface="Arial" pitchFamily="34" charset="0"/>
              </a:rPr>
              <a:t>.</a:t>
            </a:r>
          </a:p>
          <a:p>
            <a:r>
              <a:rPr lang="en-US" sz="2000" dirty="0">
                <a:latin typeface="Arial Black" pitchFamily="34" charset="0"/>
                <a:cs typeface="Arial" pitchFamily="34" charset="0"/>
              </a:rPr>
              <a:t>The 2004 tsunami struck the north, east, and south coasts, killing </a:t>
            </a:r>
            <a:r>
              <a:rPr lang="en-US" sz="2000" dirty="0" smtClean="0">
                <a:latin typeface="Arial Black" pitchFamily="34" charset="0"/>
                <a:cs typeface="Arial" pitchFamily="34" charset="0"/>
              </a:rPr>
              <a:t>more than </a:t>
            </a:r>
            <a:r>
              <a:rPr lang="en-US" sz="2000" dirty="0">
                <a:latin typeface="Arial Black" pitchFamily="34" charset="0"/>
                <a:cs typeface="Arial" pitchFamily="34" charset="0"/>
              </a:rPr>
              <a:t>30,000 people and leaving tens of thousands displaced or missing. </a:t>
            </a:r>
            <a:r>
              <a:rPr lang="en-US" sz="2000" dirty="0" smtClean="0">
                <a:latin typeface="Arial Black" pitchFamily="34" charset="0"/>
                <a:cs typeface="Arial" pitchFamily="34" charset="0"/>
              </a:rPr>
              <a:t>Of the </a:t>
            </a:r>
            <a:r>
              <a:rPr lang="en-US" sz="2000" dirty="0">
                <a:latin typeface="Arial Black" pitchFamily="34" charset="0"/>
                <a:cs typeface="Arial" pitchFamily="34" charset="0"/>
              </a:rPr>
              <a:t>districts visited for this study, Ampara in the East was particularly affected.</a:t>
            </a:r>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Dimensions of Diversity</a:t>
            </a:r>
            <a:br>
              <a:rPr lang="en-US" dirty="0" smtClean="0"/>
            </a:br>
            <a:r>
              <a:rPr lang="en-US" dirty="0" smtClean="0"/>
              <a:t>(Petesch &amp; Thalayasingam) </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normAutofit/>
          </a:bodyPr>
          <a:lstStyle/>
          <a:p>
            <a:pPr>
              <a:buNone/>
            </a:pPr>
            <a:r>
              <a:rPr lang="en-US" dirty="0"/>
              <a:t>Households at the bottom step are often seen to be disadvantaged in </a:t>
            </a:r>
            <a:r>
              <a:rPr lang="en-US" dirty="0" smtClean="0"/>
              <a:t>terms of </a:t>
            </a:r>
            <a:r>
              <a:rPr lang="en-US" dirty="0"/>
              <a:t>their family composition: </a:t>
            </a:r>
            <a:endParaRPr lang="en-US" dirty="0" smtClean="0"/>
          </a:p>
          <a:p>
            <a:r>
              <a:rPr lang="en-US" dirty="0" smtClean="0"/>
              <a:t>they </a:t>
            </a:r>
            <a:r>
              <a:rPr lang="en-US" dirty="0"/>
              <a:t>may be large families with many dependents,</a:t>
            </a:r>
          </a:p>
          <a:p>
            <a:r>
              <a:rPr lang="en-US" dirty="0"/>
              <a:t>female-headed families, or households with more female, elderly, disabled, or</a:t>
            </a:r>
          </a:p>
          <a:p>
            <a:r>
              <a:rPr lang="en-US" dirty="0"/>
              <a:t>ill members, sometimes all surviving on a single income. </a:t>
            </a:r>
            <a:endParaRPr lang="en-US" dirty="0" smtClean="0"/>
          </a:p>
          <a:p>
            <a:r>
              <a:rPr lang="en-US" dirty="0" smtClean="0"/>
              <a:t>Youths </a:t>
            </a:r>
            <a:r>
              <a:rPr lang="en-US" dirty="0"/>
              <a:t>in the </a:t>
            </a:r>
            <a:r>
              <a:rPr lang="en-US" dirty="0" smtClean="0"/>
              <a:t>poorest families </a:t>
            </a:r>
            <a:r>
              <a:rPr lang="en-US" dirty="0"/>
              <a:t>often have to perform daily wage labor to help make ends meet.</a:t>
            </a:r>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3600"/>
              <a:t>Cultural Competence (how do I know which dimensions of diversity are important?)</a:t>
            </a:r>
          </a:p>
        </p:txBody>
      </p:sp>
      <p:pic>
        <p:nvPicPr>
          <p:cNvPr id="17411" name="Picture 3" descr="B317DF3A"/>
          <p:cNvPicPr>
            <a:picLocks noGrp="1" noChangeAspect="1" noChangeArrowheads="1"/>
          </p:cNvPicPr>
          <p:nvPr>
            <p:ph sz="quarter" idx="1"/>
          </p:nvPr>
        </p:nvPicPr>
        <p:blipFill>
          <a:blip r:embed="rId2" cstate="print"/>
          <a:srcRect r="13954" b="78227"/>
          <a:stretch>
            <a:fillRect/>
          </a:stretch>
        </p:blipFill>
        <p:spPr>
          <a:xfrm>
            <a:off x="-152400" y="1981200"/>
            <a:ext cx="9296400" cy="4572000"/>
          </a:xfrm>
          <a:noFill/>
          <a:ln/>
        </p:spPr>
      </p:pic>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37</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Transformative Ontology: Methodological Implications</a:t>
            </a:r>
            <a:endParaRPr lang="en-US" dirty="0"/>
          </a:p>
        </p:txBody>
      </p:sp>
      <p:sp>
        <p:nvSpPr>
          <p:cNvPr id="4" name="Footer Placeholder 3"/>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lstStyle/>
          <a:p>
            <a:pPr>
              <a:buNone/>
            </a:pPr>
            <a:r>
              <a:rPr lang="en-US" sz="2800" dirty="0" smtClean="0"/>
              <a:t>How could you use </a:t>
            </a:r>
            <a:r>
              <a:rPr lang="en-US" sz="2800" dirty="0" smtClean="0"/>
              <a:t>evaluation to</a:t>
            </a:r>
            <a:r>
              <a:rPr lang="en-US" sz="2800" dirty="0" smtClean="0"/>
              <a:t>:</a:t>
            </a:r>
          </a:p>
          <a:p>
            <a:r>
              <a:rPr lang="en-US" sz="2800" dirty="0" smtClean="0"/>
              <a:t>Identify, support and include diverse participants, so that you can </a:t>
            </a:r>
          </a:p>
          <a:p>
            <a:r>
              <a:rPr lang="en-US" sz="2800" dirty="0" smtClean="0"/>
              <a:t>Reveal different versions of reality, including their basis in terms of privilege and power?</a:t>
            </a:r>
          </a:p>
          <a:p>
            <a:r>
              <a:rPr lang="en-US" sz="2800" dirty="0" smtClean="0"/>
              <a:t>Contribute to the change in understandings of what is real?</a:t>
            </a:r>
            <a:endParaRPr lang="en-US" sz="2800" dirty="0"/>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Transformative </a:t>
            </a:r>
            <a:br>
              <a:rPr lang="en-US" dirty="0" smtClean="0"/>
            </a:br>
            <a:r>
              <a:rPr lang="en-US" dirty="0" smtClean="0"/>
              <a:t>Epistemological Assumption</a:t>
            </a:r>
            <a:endParaRPr lang="en-US" dirty="0"/>
          </a:p>
        </p:txBody>
      </p:sp>
      <p:sp>
        <p:nvSpPr>
          <p:cNvPr id="8" name="Footer Placeholder 7"/>
          <p:cNvSpPr>
            <a:spLocks noGrp="1"/>
          </p:cNvSpPr>
          <p:nvPr>
            <p:ph type="ftr" sz="quarter" idx="11"/>
          </p:nvPr>
        </p:nvSpPr>
        <p:spPr/>
        <p:txBody>
          <a:bodyPr/>
          <a:lstStyle/>
          <a:p>
            <a:r>
              <a:rPr lang="fi-FI" smtClean="0"/>
              <a:t>IPEN Almaty Kazakhstan July 2011 Mertens</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FE23F0C-A12F-483A-BA6A-444C426EF43E}" type="slidenum">
              <a:rPr lang="en-US" smtClean="0"/>
              <a:pPr/>
              <a:t>39</a:t>
            </a:fld>
            <a:endParaRPr lang="en-US" dirty="0"/>
          </a:p>
        </p:txBody>
      </p:sp>
      <p:sp>
        <p:nvSpPr>
          <p:cNvPr id="6" name="Content Placeholder 5"/>
          <p:cNvSpPr>
            <a:spLocks noGrp="1"/>
          </p:cNvSpPr>
          <p:nvPr>
            <p:ph sz="quarter" idx="1"/>
          </p:nvPr>
        </p:nvSpPr>
        <p:spPr/>
        <p:txBody>
          <a:bodyPr>
            <a:normAutofit lnSpcReduction="10000"/>
          </a:bodyPr>
          <a:lstStyle/>
          <a:p>
            <a:pPr lvl="0"/>
            <a:r>
              <a:rPr lang="en-US" dirty="0"/>
              <a:t>Establishment of an interactive link between the </a:t>
            </a:r>
            <a:r>
              <a:rPr lang="en-US" dirty="0" smtClean="0"/>
              <a:t>evaluator </a:t>
            </a:r>
            <a:r>
              <a:rPr lang="en-US" dirty="0"/>
              <a:t>and </a:t>
            </a:r>
            <a:r>
              <a:rPr lang="en-US" dirty="0" smtClean="0"/>
              <a:t>participants</a:t>
            </a:r>
            <a:r>
              <a:rPr lang="en-US" dirty="0"/>
              <a:t>; </a:t>
            </a:r>
            <a:endParaRPr lang="en-US" dirty="0" smtClean="0"/>
          </a:p>
          <a:p>
            <a:pPr lvl="0">
              <a:buNone/>
            </a:pPr>
            <a:endParaRPr lang="en-US" dirty="0"/>
          </a:p>
          <a:p>
            <a:pPr lvl="0"/>
            <a:r>
              <a:rPr lang="en-US" dirty="0"/>
              <a:t>Acknowledges that  knowledge is socially and historically located</a:t>
            </a:r>
            <a:r>
              <a:rPr lang="en-US" dirty="0" smtClean="0"/>
              <a:t>;</a:t>
            </a:r>
          </a:p>
          <a:p>
            <a:pPr lvl="0">
              <a:buNone/>
            </a:pPr>
            <a:endParaRPr lang="en-US" dirty="0"/>
          </a:p>
          <a:p>
            <a:pPr lvl="0"/>
            <a:r>
              <a:rPr lang="en-US" dirty="0"/>
              <a:t>Explicit acknowledgement of power inequities;  </a:t>
            </a:r>
            <a:r>
              <a:rPr lang="en-US" dirty="0" smtClean="0"/>
              <a:t>and</a:t>
            </a:r>
          </a:p>
          <a:p>
            <a:pPr lvl="0">
              <a:buNone/>
            </a:pPr>
            <a:endParaRPr lang="en-US" dirty="0"/>
          </a:p>
          <a:p>
            <a:pPr lvl="0"/>
            <a:r>
              <a:rPr lang="en-US" dirty="0"/>
              <a:t>Development of a trusting relationship. </a:t>
            </a:r>
          </a:p>
          <a:p>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Queries to Begin </a:t>
            </a:r>
          </a:p>
        </p:txBody>
      </p:sp>
      <p:sp>
        <p:nvSpPr>
          <p:cNvPr id="96259" name="Rectangle 3"/>
          <p:cNvSpPr>
            <a:spLocks noGrp="1" noChangeArrowheads="1"/>
          </p:cNvSpPr>
          <p:nvPr>
            <p:ph sz="quarter" idx="1"/>
          </p:nvPr>
        </p:nvSpPr>
        <p:spPr/>
        <p:txBody>
          <a:bodyPr/>
          <a:lstStyle/>
          <a:p>
            <a:r>
              <a:rPr lang="en-US" dirty="0"/>
              <a:t>What does social transformation mean?</a:t>
            </a:r>
          </a:p>
          <a:p>
            <a:r>
              <a:rPr lang="en-US" dirty="0"/>
              <a:t>Can </a:t>
            </a:r>
            <a:r>
              <a:rPr lang="en-US" dirty="0" smtClean="0"/>
              <a:t>evaluation contribute </a:t>
            </a:r>
            <a:r>
              <a:rPr lang="en-US" dirty="0"/>
              <a:t>to social transformation? </a:t>
            </a:r>
          </a:p>
          <a:p>
            <a:r>
              <a:rPr lang="en-US" dirty="0"/>
              <a:t>What is the role of the </a:t>
            </a:r>
            <a:r>
              <a:rPr lang="en-US" dirty="0" smtClean="0"/>
              <a:t>evaluator in </a:t>
            </a:r>
            <a:r>
              <a:rPr lang="en-US" dirty="0"/>
              <a:t>terms of social transformation?</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4</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is Historically Located</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p:txBody>
          <a:bodyPr>
            <a:normAutofit fontScale="92500"/>
          </a:bodyPr>
          <a:lstStyle/>
          <a:p>
            <a:r>
              <a:rPr lang="en-US" dirty="0"/>
              <a:t>Two major conflicts have roiled Sri Lanka in recent decades. A </a:t>
            </a:r>
            <a:r>
              <a:rPr lang="en-US" dirty="0" smtClean="0"/>
              <a:t>Sinhalese insurgent </a:t>
            </a:r>
            <a:r>
              <a:rPr lang="en-US" dirty="0"/>
              <a:t>group called Janatha Vimukthi Peramuna (JVP, or People’s </a:t>
            </a:r>
            <a:r>
              <a:rPr lang="en-US" dirty="0" smtClean="0"/>
              <a:t>Liberation Front</a:t>
            </a:r>
            <a:r>
              <a:rPr lang="en-US" dirty="0"/>
              <a:t>) tried to violently overthrow the government first in 1971, and </a:t>
            </a:r>
            <a:r>
              <a:rPr lang="en-US" dirty="0" smtClean="0"/>
              <a:t>when their </a:t>
            </a:r>
            <a:r>
              <a:rPr lang="en-US" dirty="0"/>
              <a:t>grievances were not addressed, again in 1989. The government </a:t>
            </a:r>
            <a:r>
              <a:rPr lang="en-US" dirty="0" smtClean="0"/>
              <a:t>violently suppressed </a:t>
            </a:r>
            <a:r>
              <a:rPr lang="en-US" dirty="0"/>
              <a:t>the 1989–91 insurrection, leading to almost 60,000 deaths</a:t>
            </a:r>
            <a:r>
              <a:rPr lang="en-US" dirty="0" smtClean="0"/>
              <a:t>.</a:t>
            </a:r>
            <a:endParaRPr lang="en-US" dirty="0"/>
          </a:p>
          <a:p>
            <a:r>
              <a:rPr lang="en-US" dirty="0"/>
              <a:t>The second conflict, led by the LTTE, began in 1983 and evolved into </a:t>
            </a:r>
            <a:r>
              <a:rPr lang="en-US" dirty="0" smtClean="0"/>
              <a:t>a civil </a:t>
            </a:r>
            <a:r>
              <a:rPr lang="en-US" dirty="0"/>
              <a:t>war over the issue of a separate homeland for ethnic Tamils</a:t>
            </a:r>
            <a:r>
              <a:rPr lang="en-US" dirty="0" smtClean="0"/>
              <a:t>. (continuing into 2009)</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Transformative Epistemology: Methodological Implications</a:t>
            </a:r>
            <a:endParaRPr lang="en-US" dirty="0"/>
          </a:p>
        </p:txBody>
      </p:sp>
      <p:sp>
        <p:nvSpPr>
          <p:cNvPr id="4" name="Footer Placeholder 3"/>
          <p:cNvSpPr>
            <a:spLocks noGrp="1"/>
          </p:cNvSpPr>
          <p:nvPr>
            <p:ph type="ftr" sz="quarter" idx="11"/>
          </p:nvPr>
        </p:nvSpPr>
        <p:spPr/>
        <p:txBody>
          <a:bodyPr/>
          <a:lstStyle/>
          <a:p>
            <a:r>
              <a:rPr lang="fi-FI" smtClean="0"/>
              <a:t>IPEN Almaty Kazakhstan July 2011 Mertens</a:t>
            </a:r>
            <a:endParaRPr lang="en-US" dirty="0"/>
          </a:p>
        </p:txBody>
      </p:sp>
      <p:sp>
        <p:nvSpPr>
          <p:cNvPr id="3" name="Content Placeholder 2"/>
          <p:cNvSpPr>
            <a:spLocks noGrp="1"/>
          </p:cNvSpPr>
          <p:nvPr>
            <p:ph sz="quarter" idx="1"/>
          </p:nvPr>
        </p:nvSpPr>
        <p:spPr>
          <a:xfrm>
            <a:off x="381000" y="1600200"/>
            <a:ext cx="8305800" cy="4800600"/>
          </a:xfrm>
        </p:spPr>
        <p:txBody>
          <a:bodyPr>
            <a:normAutofit/>
          </a:bodyPr>
          <a:lstStyle/>
          <a:p>
            <a:pPr>
              <a:buNone/>
            </a:pPr>
            <a:r>
              <a:rPr lang="en-US" dirty="0" smtClean="0"/>
              <a:t>How do you understand who you are in terms of power &amp; privilege?</a:t>
            </a:r>
          </a:p>
          <a:p>
            <a:pPr>
              <a:buNone/>
            </a:pPr>
            <a:r>
              <a:rPr lang="en-US" dirty="0" smtClean="0"/>
              <a:t>How do think the communities you work with see you?</a:t>
            </a:r>
            <a:endParaRPr lang="en-US" dirty="0" smtClean="0"/>
          </a:p>
          <a:p>
            <a:pPr>
              <a:buNone/>
            </a:pPr>
            <a:r>
              <a:rPr lang="en-US" dirty="0" smtClean="0"/>
              <a:t>How </a:t>
            </a:r>
            <a:r>
              <a:rPr lang="en-US" dirty="0" smtClean="0"/>
              <a:t>could you use </a:t>
            </a:r>
            <a:r>
              <a:rPr lang="en-US" dirty="0" smtClean="0"/>
              <a:t>evaluation to</a:t>
            </a:r>
            <a:r>
              <a:rPr lang="en-US" dirty="0" smtClean="0"/>
              <a:t>:</a:t>
            </a:r>
          </a:p>
          <a:p>
            <a:r>
              <a:rPr lang="en-US" dirty="0" smtClean="0"/>
              <a:t>Address power differentials in the stakeholder groups?</a:t>
            </a:r>
          </a:p>
          <a:p>
            <a:r>
              <a:rPr lang="en-US" dirty="0" smtClean="0"/>
              <a:t>Give voice to the less powerful?</a:t>
            </a:r>
          </a:p>
          <a:p>
            <a:r>
              <a:rPr lang="en-US" dirty="0" smtClean="0"/>
              <a:t>Establish trusting relationships?</a:t>
            </a:r>
          </a:p>
          <a:p>
            <a:endParaRPr lang="en-US" dirty="0" smtClean="0"/>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AEA Guiding Principle: </a:t>
            </a:r>
            <a:r>
              <a:rPr lang="en-US" sz="2800" dirty="0" smtClean="0"/>
              <a:t>Cultural Competence</a:t>
            </a:r>
            <a:br>
              <a:rPr lang="en-US" sz="2800" dirty="0" smtClean="0"/>
            </a:br>
            <a:r>
              <a:rPr lang="en-US" sz="2800" dirty="0" smtClean="0"/>
              <a:t>Linkage with Transformative Epistemology</a:t>
            </a:r>
            <a:endParaRPr lang="en-US" sz="2800"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42</a:t>
            </a:fld>
            <a:endParaRPr lang="en-US"/>
          </a:p>
        </p:txBody>
      </p:sp>
      <p:sp>
        <p:nvSpPr>
          <p:cNvPr id="3" name="Content Placeholder 2"/>
          <p:cNvSpPr>
            <a:spLocks noGrp="1"/>
          </p:cNvSpPr>
          <p:nvPr>
            <p:ph sz="quarter" idx="1"/>
          </p:nvPr>
        </p:nvSpPr>
        <p:spPr>
          <a:xfrm>
            <a:off x="457200" y="1447801"/>
            <a:ext cx="8229600" cy="3200400"/>
          </a:xfrm>
        </p:spPr>
        <p:txBody>
          <a:bodyPr>
            <a:normAutofit/>
          </a:bodyPr>
          <a:lstStyle/>
          <a:p>
            <a:pPr>
              <a:buNone/>
            </a:pPr>
            <a:r>
              <a:rPr lang="en-US" dirty="0" smtClean="0"/>
              <a:t>To </a:t>
            </a:r>
            <a:r>
              <a:rPr lang="en-US" dirty="0"/>
              <a:t>ensure recognition, </a:t>
            </a:r>
            <a:r>
              <a:rPr lang="en-US" dirty="0" smtClean="0"/>
              <a:t>accurate interpretation</a:t>
            </a:r>
            <a:r>
              <a:rPr lang="en-US" dirty="0"/>
              <a:t>, and respect </a:t>
            </a:r>
            <a:r>
              <a:rPr lang="en-US" dirty="0" smtClean="0"/>
              <a:t>for diversity</a:t>
            </a:r>
            <a:r>
              <a:rPr lang="en-US" dirty="0"/>
              <a:t>, evaluators </a:t>
            </a:r>
            <a:r>
              <a:rPr lang="en-US" dirty="0" smtClean="0"/>
              <a:t>should ensure </a:t>
            </a:r>
            <a:r>
              <a:rPr lang="en-US" dirty="0"/>
              <a:t>that the </a:t>
            </a:r>
            <a:r>
              <a:rPr lang="en-US" dirty="0" smtClean="0"/>
              <a:t>members of </a:t>
            </a:r>
            <a:r>
              <a:rPr lang="en-US" dirty="0"/>
              <a:t>the evaluation </a:t>
            </a:r>
            <a:r>
              <a:rPr lang="en-US" dirty="0" smtClean="0"/>
              <a:t>team collectively </a:t>
            </a:r>
            <a:r>
              <a:rPr lang="en-US" dirty="0"/>
              <a:t>demonstrate </a:t>
            </a:r>
            <a:r>
              <a:rPr lang="en-US" dirty="0" smtClean="0"/>
              <a:t>cultural competence (American Evaluation Association, Public Statement on Cultural Competence in Evaluation, 2011)</a:t>
            </a:r>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86200" y="4876800"/>
            <a:ext cx="436127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Evaluations reflect culture</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43</a:t>
            </a:fld>
            <a:endParaRPr lang="en-US"/>
          </a:p>
        </p:txBody>
      </p:sp>
      <p:sp>
        <p:nvSpPr>
          <p:cNvPr id="3" name="Content Placeholder 2"/>
          <p:cNvSpPr>
            <a:spLocks noGrp="1"/>
          </p:cNvSpPr>
          <p:nvPr>
            <p:ph sz="quarter" idx="1"/>
          </p:nvPr>
        </p:nvSpPr>
        <p:spPr/>
        <p:txBody>
          <a:bodyPr>
            <a:normAutofit/>
          </a:bodyPr>
          <a:lstStyle/>
          <a:p>
            <a:r>
              <a:rPr lang="en-US" dirty="0" smtClean="0"/>
              <a:t>Evaluations </a:t>
            </a:r>
            <a:r>
              <a:rPr lang="en-US" dirty="0"/>
              <a:t>cannot be culture free.</a:t>
            </a:r>
          </a:p>
          <a:p>
            <a:r>
              <a:rPr lang="en-US" dirty="0"/>
              <a:t>Those who engage in evaluation </a:t>
            </a:r>
            <a:r>
              <a:rPr lang="en-US" dirty="0" smtClean="0"/>
              <a:t>do so </a:t>
            </a:r>
            <a:r>
              <a:rPr lang="en-US" dirty="0"/>
              <a:t>from perspectives that reflect </a:t>
            </a:r>
            <a:r>
              <a:rPr lang="en-US" dirty="0" smtClean="0"/>
              <a:t>their values</a:t>
            </a:r>
            <a:r>
              <a:rPr lang="en-US" dirty="0"/>
              <a:t>, their ways of viewing the world</a:t>
            </a:r>
            <a:r>
              <a:rPr lang="en-US" dirty="0" smtClean="0"/>
              <a:t>, and </a:t>
            </a:r>
            <a:r>
              <a:rPr lang="en-US" dirty="0"/>
              <a:t>their culture. </a:t>
            </a:r>
            <a:endParaRPr lang="en-US" dirty="0" smtClean="0"/>
          </a:p>
          <a:p>
            <a:r>
              <a:rPr lang="en-US" dirty="0" smtClean="0"/>
              <a:t>Culture </a:t>
            </a:r>
            <a:r>
              <a:rPr lang="en-US" dirty="0"/>
              <a:t>shapes </a:t>
            </a:r>
            <a:r>
              <a:rPr lang="en-US" dirty="0" smtClean="0"/>
              <a:t>the ways </a:t>
            </a:r>
            <a:r>
              <a:rPr lang="en-US" dirty="0"/>
              <a:t>in which evaluation questions </a:t>
            </a:r>
            <a:r>
              <a:rPr lang="en-US" dirty="0" smtClean="0"/>
              <a:t>are conceptualized</a:t>
            </a:r>
            <a:r>
              <a:rPr lang="en-US" dirty="0"/>
              <a:t>, which in turn </a:t>
            </a:r>
            <a:r>
              <a:rPr lang="en-US" dirty="0" smtClean="0"/>
              <a:t>influence what </a:t>
            </a:r>
            <a:r>
              <a:rPr lang="en-US" dirty="0"/>
              <a:t>data are collected, how the data </a:t>
            </a:r>
            <a:r>
              <a:rPr lang="en-US" dirty="0" smtClean="0"/>
              <a:t>will be </a:t>
            </a:r>
            <a:r>
              <a:rPr lang="en-US" dirty="0"/>
              <a:t>collected and analyzed, and how </a:t>
            </a:r>
            <a:r>
              <a:rPr lang="en-US" dirty="0" smtClean="0"/>
              <a:t>data are </a:t>
            </a:r>
            <a:r>
              <a:rPr lang="en-US" dirty="0"/>
              <a:t>interpreted.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cultural competence?</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44</a:t>
            </a:fld>
            <a:endParaRPr lang="en-US"/>
          </a:p>
        </p:txBody>
      </p:sp>
      <p:sp>
        <p:nvSpPr>
          <p:cNvPr id="3" name="Content Placeholder 2"/>
          <p:cNvSpPr>
            <a:spLocks noGrp="1"/>
          </p:cNvSpPr>
          <p:nvPr>
            <p:ph sz="quarter" idx="1"/>
          </p:nvPr>
        </p:nvSpPr>
        <p:spPr/>
        <p:txBody>
          <a:bodyPr>
            <a:normAutofit fontScale="85000" lnSpcReduction="20000"/>
          </a:bodyPr>
          <a:lstStyle/>
          <a:p>
            <a:r>
              <a:rPr lang="en-US" dirty="0" smtClean="0"/>
              <a:t>Cultural </a:t>
            </a:r>
            <a:r>
              <a:rPr lang="en-US" dirty="0"/>
              <a:t>competence is not a state </a:t>
            </a:r>
            <a:r>
              <a:rPr lang="en-US" dirty="0" smtClean="0"/>
              <a:t>at which </a:t>
            </a:r>
            <a:r>
              <a:rPr lang="en-US" dirty="0"/>
              <a:t>one arrives; rather, it is a </a:t>
            </a:r>
            <a:r>
              <a:rPr lang="en-US" dirty="0" smtClean="0"/>
              <a:t>process of </a:t>
            </a:r>
            <a:r>
              <a:rPr lang="en-US" dirty="0"/>
              <a:t>learning, unlearning, and relearning. </a:t>
            </a:r>
            <a:endParaRPr lang="en-US" dirty="0" smtClean="0"/>
          </a:p>
          <a:p>
            <a:r>
              <a:rPr lang="en-US" dirty="0" smtClean="0"/>
              <a:t>It is </a:t>
            </a:r>
            <a:r>
              <a:rPr lang="en-US" dirty="0"/>
              <a:t>a sensibility cultivated throughout </a:t>
            </a:r>
            <a:r>
              <a:rPr lang="en-US" dirty="0" smtClean="0"/>
              <a:t>a lifetime</a:t>
            </a:r>
            <a:r>
              <a:rPr lang="en-US" dirty="0"/>
              <a:t>. </a:t>
            </a:r>
            <a:endParaRPr lang="en-US" dirty="0" smtClean="0"/>
          </a:p>
          <a:p>
            <a:r>
              <a:rPr lang="en-US" dirty="0" smtClean="0"/>
              <a:t>Cultural </a:t>
            </a:r>
            <a:r>
              <a:rPr lang="en-US" dirty="0"/>
              <a:t>competence </a:t>
            </a:r>
            <a:r>
              <a:rPr lang="en-US" dirty="0" smtClean="0"/>
              <a:t>requires awareness </a:t>
            </a:r>
            <a:r>
              <a:rPr lang="en-US" dirty="0"/>
              <a:t>of self, reflection on one’s </a:t>
            </a:r>
            <a:r>
              <a:rPr lang="en-US" dirty="0" smtClean="0"/>
              <a:t>own cultural </a:t>
            </a:r>
            <a:r>
              <a:rPr lang="en-US" dirty="0"/>
              <a:t>position, awareness of others</a:t>
            </a:r>
            <a:r>
              <a:rPr lang="en-US" dirty="0" smtClean="0"/>
              <a:t>’ positions</a:t>
            </a:r>
            <a:r>
              <a:rPr lang="en-US" dirty="0"/>
              <a:t>, and the ability to </a:t>
            </a:r>
            <a:r>
              <a:rPr lang="en-US" dirty="0" smtClean="0"/>
              <a:t>interact genuinely </a:t>
            </a:r>
            <a:r>
              <a:rPr lang="en-US" dirty="0"/>
              <a:t>and respectfully with others.</a:t>
            </a:r>
          </a:p>
          <a:p>
            <a:r>
              <a:rPr lang="en-US" dirty="0"/>
              <a:t>Culturally competent evaluators </a:t>
            </a:r>
            <a:r>
              <a:rPr lang="en-US" dirty="0" smtClean="0"/>
              <a:t>refrain from </a:t>
            </a:r>
            <a:r>
              <a:rPr lang="en-US" dirty="0"/>
              <a:t>assuming they fully </a:t>
            </a:r>
            <a:r>
              <a:rPr lang="en-US" dirty="0" smtClean="0"/>
              <a:t>understand the </a:t>
            </a:r>
            <a:r>
              <a:rPr lang="en-US" dirty="0"/>
              <a:t>perspectives of stakeholders </a:t>
            </a:r>
            <a:r>
              <a:rPr lang="en-US" dirty="0" smtClean="0"/>
              <a:t>whose backgrounds </a:t>
            </a:r>
            <a:r>
              <a:rPr lang="en-US" dirty="0"/>
              <a:t>differ from their own</a:t>
            </a:r>
            <a:r>
              <a:rPr lang="en-US" dirty="0" smtClean="0"/>
              <a:t>.</a:t>
            </a:r>
          </a:p>
          <a:p>
            <a:r>
              <a:rPr lang="en-US" dirty="0" smtClean="0"/>
              <a:t>Cultural competence is context dependent. (AEA 2011)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competence &amp; validity</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45</a:t>
            </a:fld>
            <a:endParaRPr lang="en-US"/>
          </a:p>
        </p:txBody>
      </p:sp>
      <p:sp>
        <p:nvSpPr>
          <p:cNvPr id="3" name="Content Placeholder 2"/>
          <p:cNvSpPr>
            <a:spLocks noGrp="1"/>
          </p:cNvSpPr>
          <p:nvPr>
            <p:ph sz="quarter" idx="1"/>
          </p:nvPr>
        </p:nvSpPr>
        <p:spPr/>
        <p:txBody>
          <a:bodyPr>
            <a:normAutofit fontScale="77500" lnSpcReduction="20000"/>
          </a:bodyPr>
          <a:lstStyle/>
          <a:p>
            <a:pPr>
              <a:buNone/>
            </a:pPr>
            <a:r>
              <a:rPr lang="en-US" dirty="0" smtClean="0"/>
              <a:t>• </a:t>
            </a:r>
            <a:r>
              <a:rPr lang="en-US" sz="3100" dirty="0"/>
              <a:t>accurately and respectfully </a:t>
            </a:r>
            <a:r>
              <a:rPr lang="en-US" sz="3100" dirty="0" smtClean="0"/>
              <a:t>reflect the </a:t>
            </a:r>
            <a:r>
              <a:rPr lang="en-US" sz="3100" dirty="0"/>
              <a:t>life experiences and </a:t>
            </a:r>
            <a:r>
              <a:rPr lang="en-US" sz="3100" dirty="0" smtClean="0"/>
              <a:t>perspectives of </a:t>
            </a:r>
            <a:r>
              <a:rPr lang="en-US" sz="3100" dirty="0"/>
              <a:t>program </a:t>
            </a:r>
            <a:r>
              <a:rPr lang="en-US" sz="3100" dirty="0" smtClean="0"/>
              <a:t>participants</a:t>
            </a:r>
            <a:endParaRPr lang="en-US" sz="3100" dirty="0"/>
          </a:p>
          <a:p>
            <a:pPr>
              <a:buNone/>
            </a:pPr>
            <a:r>
              <a:rPr lang="en-US" sz="3100" dirty="0"/>
              <a:t>• establish relationships that </a:t>
            </a:r>
            <a:r>
              <a:rPr lang="en-US" sz="3100" dirty="0" smtClean="0"/>
              <a:t>support trustworthy </a:t>
            </a:r>
            <a:r>
              <a:rPr lang="en-US" sz="3100" dirty="0"/>
              <a:t>communication among all</a:t>
            </a:r>
          </a:p>
          <a:p>
            <a:pPr>
              <a:buNone/>
            </a:pPr>
            <a:r>
              <a:rPr lang="en-US" sz="3100" dirty="0"/>
              <a:t>participants in the evaluation process.</a:t>
            </a:r>
          </a:p>
          <a:p>
            <a:pPr>
              <a:buNone/>
            </a:pPr>
            <a:r>
              <a:rPr lang="en-US" sz="3100" dirty="0"/>
              <a:t>• draw upon culturally relevant, and </a:t>
            </a:r>
            <a:r>
              <a:rPr lang="en-US" sz="3100" dirty="0" smtClean="0"/>
              <a:t>in some </a:t>
            </a:r>
            <a:r>
              <a:rPr lang="en-US" sz="3100" dirty="0"/>
              <a:t>cases culturally specific, </a:t>
            </a:r>
            <a:r>
              <a:rPr lang="en-US" sz="3100" dirty="0" smtClean="0"/>
              <a:t>theory in </a:t>
            </a:r>
            <a:r>
              <a:rPr lang="en-US" sz="3100" dirty="0"/>
              <a:t>the design of the evaluation and </a:t>
            </a:r>
            <a:r>
              <a:rPr lang="en-US" sz="3100" dirty="0" smtClean="0"/>
              <a:t>the interpretation </a:t>
            </a:r>
            <a:r>
              <a:rPr lang="en-US" sz="3100" dirty="0"/>
              <a:t>of findings</a:t>
            </a:r>
            <a:r>
              <a:rPr lang="en-US" sz="3100" dirty="0" smtClean="0"/>
              <a:t>.</a:t>
            </a:r>
          </a:p>
          <a:p>
            <a:pPr>
              <a:buNone/>
            </a:pPr>
            <a:r>
              <a:rPr lang="en-US" sz="3100" dirty="0" smtClean="0"/>
              <a:t>• </a:t>
            </a:r>
            <a:r>
              <a:rPr lang="en-US" sz="3100" dirty="0"/>
              <a:t>select and implement design </a:t>
            </a:r>
            <a:r>
              <a:rPr lang="en-US" sz="3100" dirty="0" smtClean="0"/>
              <a:t>options and </a:t>
            </a:r>
            <a:r>
              <a:rPr lang="en-US" sz="3100" dirty="0"/>
              <a:t>measurement strategies in ways</a:t>
            </a:r>
          </a:p>
          <a:p>
            <a:pPr>
              <a:buNone/>
            </a:pPr>
            <a:r>
              <a:rPr lang="en-US" sz="3100" dirty="0"/>
              <a:t>that are compatible with the </a:t>
            </a:r>
            <a:r>
              <a:rPr lang="en-US" sz="3100" dirty="0" smtClean="0"/>
              <a:t>cultural context </a:t>
            </a:r>
            <a:r>
              <a:rPr lang="en-US" sz="3100" dirty="0"/>
              <a:t>of the study.</a:t>
            </a:r>
          </a:p>
          <a:p>
            <a:pPr>
              <a:buNone/>
            </a:pPr>
            <a:r>
              <a:rPr lang="en-US" sz="3100" dirty="0"/>
              <a:t>• consider intended and </a:t>
            </a:r>
            <a:r>
              <a:rPr lang="en-US" sz="3100" dirty="0" smtClean="0"/>
              <a:t>unintended social </a:t>
            </a:r>
            <a:r>
              <a:rPr lang="en-US" sz="3100" dirty="0"/>
              <a:t>consequences in the </a:t>
            </a:r>
            <a:r>
              <a:rPr lang="en-US" sz="3100" dirty="0" smtClean="0"/>
              <a:t>overall assessment </a:t>
            </a:r>
            <a:r>
              <a:rPr lang="en-US" sz="3100" dirty="0"/>
              <a:t>of their work</a:t>
            </a:r>
            <a:r>
              <a:rPr lang="en-US" sz="3100" dirty="0" smtClean="0"/>
              <a:t>. (AEA 2011)</a:t>
            </a:r>
            <a:endParaRPr lang="en-US" sz="31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cultural competency</a:t>
            </a:r>
            <a:endParaRPr lang="en-US" dirty="0"/>
          </a:p>
        </p:txBody>
      </p:sp>
      <p:sp>
        <p:nvSpPr>
          <p:cNvPr id="5" name="Footer Placeholder 4"/>
          <p:cNvSpPr>
            <a:spLocks noGrp="1"/>
          </p:cNvSpPr>
          <p:nvPr>
            <p:ph type="ftr" sz="quarter" idx="11"/>
          </p:nvPr>
        </p:nvSpPr>
        <p:spPr/>
        <p:txBody>
          <a:bodyPr/>
          <a:lstStyle/>
          <a:p>
            <a:r>
              <a:rPr lang="fi-FI" smtClean="0"/>
              <a:t>IPEN Almaty Kazakhstan July 2011 Mertens</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46</a:t>
            </a:fld>
            <a:endParaRPr lang="en-US"/>
          </a:p>
        </p:txBody>
      </p:sp>
      <p:sp>
        <p:nvSpPr>
          <p:cNvPr id="3" name="Content Placeholder 2"/>
          <p:cNvSpPr>
            <a:spLocks noGrp="1"/>
          </p:cNvSpPr>
          <p:nvPr>
            <p:ph sz="quarter" idx="1"/>
          </p:nvPr>
        </p:nvSpPr>
        <p:spPr/>
        <p:txBody>
          <a:bodyPr>
            <a:normAutofit/>
          </a:bodyPr>
          <a:lstStyle/>
          <a:p>
            <a:r>
              <a:rPr lang="en-US" dirty="0" smtClean="0"/>
              <a:t>What is your definition of cultural competency?</a:t>
            </a:r>
          </a:p>
          <a:p>
            <a:r>
              <a:rPr lang="en-US" dirty="0" smtClean="0"/>
              <a:t>What is the importance of cultural competency in evaluation?</a:t>
            </a:r>
            <a:endParaRPr lang="en-US" dirty="0"/>
          </a:p>
          <a:p>
            <a:r>
              <a:rPr lang="en-US" dirty="0" smtClean="0"/>
              <a:t>How do you develop cultural competency?</a:t>
            </a:r>
          </a:p>
          <a:p>
            <a:r>
              <a:rPr lang="en-US" dirty="0" smtClean="0"/>
              <a:t>How do you demonstrate cultural competency?</a:t>
            </a:r>
          </a:p>
          <a:p>
            <a:r>
              <a:rPr lang="en-US" dirty="0" smtClean="0"/>
              <a:t>What are the dangers associated with this concept?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8153400" cy="685800"/>
          </a:xfrm>
        </p:spPr>
        <p:txBody>
          <a:bodyPr>
            <a:normAutofit fontScale="90000"/>
          </a:bodyPr>
          <a:lstStyle/>
          <a:p>
            <a:pPr algn="ctr"/>
            <a:r>
              <a:rPr lang="en-US" sz="3600" b="1" dirty="0" smtClean="0"/>
              <a:t>Transformative </a:t>
            </a:r>
            <a:br>
              <a:rPr lang="en-US" sz="3600" b="1" dirty="0" smtClean="0"/>
            </a:br>
            <a:r>
              <a:rPr lang="en-US" sz="3600" b="1" dirty="0" smtClean="0"/>
              <a:t>Methodological Assumption</a:t>
            </a:r>
            <a:endParaRPr lang="en-US" sz="3600" b="1" dirty="0"/>
          </a:p>
        </p:txBody>
      </p:sp>
      <p:sp>
        <p:nvSpPr>
          <p:cNvPr id="9"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6" name="Content Placeholder 5"/>
          <p:cNvSpPr>
            <a:spLocks noGrp="1"/>
          </p:cNvSpPr>
          <p:nvPr>
            <p:ph sz="quarter" idx="1"/>
          </p:nvPr>
        </p:nvSpPr>
        <p:spPr>
          <a:xfrm>
            <a:off x="457200" y="1600200"/>
            <a:ext cx="8229600" cy="4876800"/>
          </a:xfrm>
        </p:spPr>
        <p:txBody>
          <a:bodyPr>
            <a:normAutofit fontScale="85000" lnSpcReduction="20000"/>
          </a:bodyPr>
          <a:lstStyle/>
          <a:p>
            <a:pPr lvl="0"/>
            <a:r>
              <a:rPr lang="en-US" dirty="0" smtClean="0"/>
              <a:t>Researchers </a:t>
            </a:r>
            <a:r>
              <a:rPr lang="en-US" dirty="0"/>
              <a:t>need qualitative/dialogic moments in the beginning of their planning in order to ascertain the cultural context in which they are working;  </a:t>
            </a:r>
            <a:endParaRPr lang="en-US" dirty="0" smtClean="0"/>
          </a:p>
          <a:p>
            <a:pPr lvl="0"/>
            <a:endParaRPr lang="en-US" dirty="0"/>
          </a:p>
          <a:p>
            <a:pPr lvl="0"/>
            <a:r>
              <a:rPr lang="en-US" dirty="0"/>
              <a:t>Qualitative and quantitative data facilitate responsiveness to different </a:t>
            </a:r>
            <a:r>
              <a:rPr lang="en-US" dirty="0" smtClean="0"/>
              <a:t>participants </a:t>
            </a:r>
            <a:r>
              <a:rPr lang="en-US" dirty="0"/>
              <a:t>and issues; </a:t>
            </a:r>
            <a:endParaRPr lang="en-US" dirty="0" smtClean="0"/>
          </a:p>
          <a:p>
            <a:pPr lvl="0">
              <a:buNone/>
            </a:pPr>
            <a:endParaRPr lang="en-US" dirty="0"/>
          </a:p>
          <a:p>
            <a:pPr lvl="0"/>
            <a:r>
              <a:rPr lang="en-US" dirty="0"/>
              <a:t>Methods used need to capture the contextual complexity and be appropriate to the cultural groups in the </a:t>
            </a:r>
            <a:r>
              <a:rPr lang="en-US" dirty="0" smtClean="0"/>
              <a:t>research study; and</a:t>
            </a:r>
          </a:p>
          <a:p>
            <a:pPr lvl="0">
              <a:buNone/>
            </a:pPr>
            <a:endParaRPr lang="en-US" dirty="0"/>
          </a:p>
          <a:p>
            <a:pPr lvl="0"/>
            <a:r>
              <a:rPr lang="en-US" dirty="0"/>
              <a:t>A cyclical design can be used to make use of interim findings throughout the </a:t>
            </a:r>
            <a:r>
              <a:rPr lang="en-US" dirty="0" smtClean="0"/>
              <a:t>research study.</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121B909-78AC-4084-B0AC-CF0A96B8E5AC}" type="slidenum">
              <a:rPr lang="en-US" smtClean="0"/>
              <a:t>47</a:t>
            </a:fld>
            <a:endParaRPr lang="en-US"/>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6" name="Slide Number Placeholder 5"/>
          <p:cNvSpPr>
            <a:spLocks noGrp="1"/>
          </p:cNvSpPr>
          <p:nvPr>
            <p:ph type="sldNum" sz="quarter" idx="12"/>
          </p:nvPr>
        </p:nvSpPr>
        <p:spPr/>
        <p:txBody>
          <a:bodyPr/>
          <a:lstStyle/>
          <a:p>
            <a:fld id="{8ABF9D41-FD2E-4F15-8088-3E4ACEBCF669}" type="slidenum">
              <a:rPr lang="en-US" smtClean="0"/>
              <a:pPr/>
              <a:t>48</a:t>
            </a:fld>
            <a:endParaRPr lang="en-US" dirty="0"/>
          </a:p>
        </p:txBody>
      </p:sp>
      <p:pic>
        <p:nvPicPr>
          <p:cNvPr id="7" name="Picture 6"/>
          <p:cNvPicPr/>
          <p:nvPr/>
        </p:nvPicPr>
        <p:blipFill>
          <a:blip r:embed="rId3" cstate="print"/>
          <a:srcRect l="15645" t="13965" r="23535" b="12500"/>
          <a:stretch>
            <a:fillRect/>
          </a:stretch>
        </p:blipFill>
        <p:spPr bwMode="auto">
          <a:xfrm>
            <a:off x="1600200" y="381000"/>
            <a:ext cx="5943600" cy="4876800"/>
          </a:xfrm>
          <a:prstGeom prst="rect">
            <a:avLst/>
          </a:prstGeom>
          <a:solidFill>
            <a:srgbClr val="000000"/>
          </a:solidFill>
          <a:ln w="9525">
            <a:noFill/>
            <a:miter lim="800000"/>
            <a:headEnd/>
            <a:tailEnd/>
          </a:ln>
        </p:spPr>
      </p:pic>
      <p:sp>
        <p:nvSpPr>
          <p:cNvPr id="8" name="AutoShape 3"/>
          <p:cNvSpPr>
            <a:spLocks noChangeArrowheads="1"/>
          </p:cNvSpPr>
          <p:nvPr/>
        </p:nvSpPr>
        <p:spPr bwMode="auto">
          <a:xfrm rot="10800000">
            <a:off x="990600" y="3581400"/>
            <a:ext cx="7239000" cy="2895600"/>
          </a:xfrm>
          <a:custGeom>
            <a:avLst/>
            <a:gdLst>
              <a:gd name="T0" fmla="*/ 1213035208 w 21600"/>
              <a:gd name="T1" fmla="*/ 0 h 21600"/>
              <a:gd name="T2" fmla="*/ 321791312 w 21600"/>
              <a:gd name="T3" fmla="*/ 157910205 h 21600"/>
              <a:gd name="T4" fmla="*/ 1213035208 w 21600"/>
              <a:gd name="T5" fmla="*/ 93951764 h 21600"/>
              <a:gd name="T6" fmla="*/ 2104279104 w 21600"/>
              <a:gd name="T7" fmla="*/ 157910205 h 21600"/>
              <a:gd name="T8" fmla="*/ 0 60000 65536"/>
              <a:gd name="T9" fmla="*/ 0 60000 65536"/>
              <a:gd name="T10" fmla="*/ 0 60000 65536"/>
              <a:gd name="T11" fmla="*/ 0 60000 65536"/>
              <a:gd name="T12" fmla="*/ 2 w 21600"/>
              <a:gd name="T13" fmla="*/ 0 h 21600"/>
              <a:gd name="T14" fmla="*/ 21598 w 21600"/>
              <a:gd name="T15" fmla="*/ 10903 h 21600"/>
            </a:gdLst>
            <a:ahLst/>
            <a:cxnLst>
              <a:cxn ang="T8">
                <a:pos x="T0" y="T1"/>
              </a:cxn>
              <a:cxn ang="T9">
                <a:pos x="T2" y="T3"/>
              </a:cxn>
              <a:cxn ang="T10">
                <a:pos x="T4" y="T5"/>
              </a:cxn>
              <a:cxn ang="T11">
                <a:pos x="T6" y="T7"/>
              </a:cxn>
            </a:cxnLst>
            <a:rect l="T12" t="T13" r="T14" b="T15"/>
            <a:pathLst>
              <a:path w="21600" h="21600">
                <a:moveTo>
                  <a:pt x="5399" y="9430"/>
                </a:moveTo>
                <a:cubicBezTo>
                  <a:pt x="6025" y="6958"/>
                  <a:pt x="8250" y="5227"/>
                  <a:pt x="10800" y="5227"/>
                </a:cubicBezTo>
                <a:cubicBezTo>
                  <a:pt x="13349" y="5227"/>
                  <a:pt x="15574" y="6958"/>
                  <a:pt x="16200" y="9430"/>
                </a:cubicBezTo>
                <a:lnTo>
                  <a:pt x="21268" y="8144"/>
                </a:lnTo>
                <a:cubicBezTo>
                  <a:pt x="20053" y="3354"/>
                  <a:pt x="15741" y="0"/>
                  <a:pt x="10799" y="0"/>
                </a:cubicBezTo>
                <a:cubicBezTo>
                  <a:pt x="5858" y="0"/>
                  <a:pt x="1546" y="3354"/>
                  <a:pt x="331" y="8144"/>
                </a:cubicBezTo>
                <a:close/>
              </a:path>
            </a:pathLst>
          </a:cu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endParaRPr lang="en-US" sz="2400" dirty="0">
              <a:ea typeface="ＭＳ Ｐゴシック" charset="-128"/>
            </a:endParaRPr>
          </a:p>
        </p:txBody>
      </p:sp>
      <p:sp>
        <p:nvSpPr>
          <p:cNvPr id="9" name="Line Callout 1 8"/>
          <p:cNvSpPr/>
          <p:nvPr/>
        </p:nvSpPr>
        <p:spPr>
          <a:xfrm>
            <a:off x="3124200" y="5334000"/>
            <a:ext cx="3429000" cy="838200"/>
          </a:xfrm>
          <a:prstGeom prst="borderCallout1">
            <a:avLst>
              <a:gd name="adj1" fmla="val -12419"/>
              <a:gd name="adj2" fmla="val -15571"/>
              <a:gd name="adj3" fmla="val 47045"/>
              <a:gd name="adj4" fmla="val 9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Community Participation</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077200" cy="743712"/>
          </a:xfrm>
        </p:spPr>
        <p:txBody>
          <a:bodyPr>
            <a:normAutofit fontScale="90000"/>
          </a:bodyPr>
          <a:lstStyle/>
          <a:p>
            <a:pPr algn="ctr"/>
            <a:r>
              <a:rPr lang="en-US" b="1" dirty="0" smtClean="0"/>
              <a:t>Example: Making Visible</a:t>
            </a:r>
            <a:endParaRPr lang="en-US" b="1" dirty="0"/>
          </a:p>
        </p:txBody>
      </p:sp>
      <p:pic>
        <p:nvPicPr>
          <p:cNvPr id="4" name="Content Placeholder 3" descr="DSCN2094.JPG"/>
          <p:cNvPicPr>
            <a:picLocks noGrp="1" noChangeAspect="1"/>
          </p:cNvPicPr>
          <p:nvPr>
            <p:ph sz="quarter" idx="1"/>
          </p:nvPr>
        </p:nvPicPr>
        <p:blipFill>
          <a:blip r:embed="rId2" cstate="print"/>
          <a:stretch>
            <a:fillRect/>
          </a:stretch>
        </p:blipFill>
        <p:spPr>
          <a:xfrm>
            <a:off x="-3510" y="2057400"/>
            <a:ext cx="5163884" cy="3416363"/>
          </a:xfrm>
        </p:spPr>
      </p:pic>
      <p:sp>
        <p:nvSpPr>
          <p:cNvPr id="5" name="Content Placeholder 4"/>
          <p:cNvSpPr>
            <a:spLocks noGrp="1"/>
          </p:cNvSpPr>
          <p:nvPr>
            <p:ph sz="quarter" idx="2"/>
          </p:nvPr>
        </p:nvSpPr>
        <p:spPr>
          <a:xfrm>
            <a:off x="5257800" y="1600200"/>
            <a:ext cx="3733800" cy="4525963"/>
          </a:xfrm>
        </p:spPr>
        <p:txBody>
          <a:bodyPr>
            <a:normAutofit/>
          </a:bodyPr>
          <a:lstStyle/>
          <a:p>
            <a:pPr>
              <a:buNone/>
            </a:pPr>
            <a:r>
              <a:rPr lang="en-US" sz="3200" dirty="0" smtClean="0"/>
              <a:t>Botswana youth:</a:t>
            </a:r>
          </a:p>
          <a:p>
            <a:pPr>
              <a:buNone/>
            </a:pPr>
            <a:r>
              <a:rPr lang="en-US" sz="3200" dirty="0" smtClean="0"/>
              <a:t>addressing power</a:t>
            </a:r>
          </a:p>
          <a:p>
            <a:pPr>
              <a:buNone/>
            </a:pPr>
            <a:r>
              <a:rPr lang="en-US" sz="3200" dirty="0" smtClean="0"/>
              <a:t>inequities in the</a:t>
            </a:r>
          </a:p>
          <a:p>
            <a:pPr>
              <a:buNone/>
            </a:pPr>
            <a:r>
              <a:rPr lang="en-US" sz="3200" dirty="0" smtClean="0"/>
              <a:t>fight against </a:t>
            </a:r>
          </a:p>
          <a:p>
            <a:pPr>
              <a:buNone/>
            </a:pPr>
            <a:r>
              <a:rPr lang="en-US" sz="3200" dirty="0" smtClean="0"/>
              <a:t>HIV/AIDS using a</a:t>
            </a:r>
          </a:p>
          <a:p>
            <a:pPr>
              <a:buNone/>
            </a:pPr>
            <a:r>
              <a:rPr lang="en-US" sz="3200" dirty="0" smtClean="0"/>
              <a:t>transformative  lens</a:t>
            </a:r>
            <a:endParaRPr lang="en-US" sz="3200" dirty="0"/>
          </a:p>
        </p:txBody>
      </p:sp>
      <p:sp>
        <p:nvSpPr>
          <p:cNvPr id="7" name="Slide Number Placeholder 6"/>
          <p:cNvSpPr>
            <a:spLocks noGrp="1"/>
          </p:cNvSpPr>
          <p:nvPr>
            <p:ph type="sldNum" sz="quarter" idx="16"/>
          </p:nvPr>
        </p:nvSpPr>
        <p:spPr/>
        <p:txBody>
          <a:bodyPr>
            <a:normAutofit fontScale="85000" lnSpcReduction="20000"/>
          </a:bodyPr>
          <a:lstStyle/>
          <a:p>
            <a:fld id="{BFE23F0C-A12F-483A-BA6A-444C426EF43E}" type="slidenum">
              <a:rPr lang="en-US" smtClean="0"/>
              <a:pPr/>
              <a:t>49</a:t>
            </a:fld>
            <a:endParaRPr lang="en-US" dirty="0"/>
          </a:p>
        </p:txBody>
      </p:sp>
      <p:sp>
        <p:nvSpPr>
          <p:cNvPr id="8" name="Footer Placeholder 7"/>
          <p:cNvSpPr>
            <a:spLocks noGrp="1"/>
          </p:cNvSpPr>
          <p:nvPr>
            <p:ph type="ftr" sz="quarter" idx="17"/>
          </p:nvPr>
        </p:nvSpPr>
        <p:spPr/>
        <p:txBody>
          <a:bodyPr/>
          <a:lstStyle/>
          <a:p>
            <a:r>
              <a:rPr lang="fi-FI" smtClean="0"/>
              <a:t>IPEN Almaty Kazakhstan July 2011 Mertens</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Evaluator as </a:t>
            </a:r>
            <a:r>
              <a:rPr lang="en-US" dirty="0"/>
              <a:t>Provocateur</a:t>
            </a:r>
          </a:p>
        </p:txBody>
      </p:sp>
      <p:sp>
        <p:nvSpPr>
          <p:cNvPr id="94211" name="Rectangle 3"/>
          <p:cNvSpPr>
            <a:spLocks noGrp="1" noChangeArrowheads="1"/>
          </p:cNvSpPr>
          <p:nvPr>
            <p:ph sz="quarter" idx="1"/>
          </p:nvPr>
        </p:nvSpPr>
        <p:spPr/>
        <p:txBody>
          <a:bodyPr/>
          <a:lstStyle/>
          <a:p>
            <a:pPr>
              <a:buFont typeface="Wingdings" pitchFamily="2" charset="2"/>
              <a:buNone/>
            </a:pPr>
            <a:endParaRPr lang="en-US"/>
          </a:p>
        </p:txBody>
      </p:sp>
      <p:pic>
        <p:nvPicPr>
          <p:cNvPr id="94212" name="Picture 4" descr="tricksterCrop"/>
          <p:cNvPicPr>
            <a:picLocks noChangeAspect="1" noChangeArrowheads="1"/>
          </p:cNvPicPr>
          <p:nvPr/>
        </p:nvPicPr>
        <p:blipFill>
          <a:blip r:embed="rId2" cstate="print"/>
          <a:srcRect/>
          <a:stretch>
            <a:fillRect/>
          </a:stretch>
        </p:blipFill>
        <p:spPr bwMode="auto">
          <a:xfrm>
            <a:off x="457200" y="1600200"/>
            <a:ext cx="7924800" cy="5013325"/>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5</a:t>
            </a:fld>
            <a:endParaRPr lang="en-US"/>
          </a:p>
        </p:txBody>
      </p:sp>
      <p:sp>
        <p:nvSpPr>
          <p:cNvPr id="7" name="Footer Placeholder 6"/>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8153400" cy="762000"/>
          </a:xfrm>
        </p:spPr>
        <p:txBody>
          <a:bodyPr>
            <a:normAutofit fontScale="90000"/>
          </a:bodyPr>
          <a:lstStyle/>
          <a:p>
            <a:pPr algn="ctr"/>
            <a:r>
              <a:rPr lang="en-US" sz="3600" b="1" dirty="0" smtClean="0"/>
              <a:t>Transformative </a:t>
            </a:r>
            <a:br>
              <a:rPr lang="en-US" sz="3600" b="1" dirty="0" smtClean="0"/>
            </a:br>
            <a:r>
              <a:rPr lang="en-US" sz="3600" b="1" dirty="0" smtClean="0"/>
              <a:t>Methodological Assumption</a:t>
            </a:r>
            <a:endParaRPr lang="en-US" sz="3600" b="1" dirty="0"/>
          </a:p>
        </p:txBody>
      </p:sp>
      <p:sp>
        <p:nvSpPr>
          <p:cNvPr id="9"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FE23F0C-A12F-483A-BA6A-444C426EF43E}" type="slidenum">
              <a:rPr lang="en-US" smtClean="0"/>
              <a:pPr/>
              <a:t>50</a:t>
            </a:fld>
            <a:endParaRPr lang="en-US" dirty="0"/>
          </a:p>
        </p:txBody>
      </p:sp>
      <p:sp>
        <p:nvSpPr>
          <p:cNvPr id="6" name="Content Placeholder 5"/>
          <p:cNvSpPr>
            <a:spLocks noGrp="1"/>
          </p:cNvSpPr>
          <p:nvPr>
            <p:ph sz="quarter" idx="1"/>
          </p:nvPr>
        </p:nvSpPr>
        <p:spPr>
          <a:xfrm>
            <a:off x="457200" y="1600200"/>
            <a:ext cx="8229600" cy="4876800"/>
          </a:xfrm>
        </p:spPr>
        <p:txBody>
          <a:bodyPr>
            <a:normAutofit fontScale="85000" lnSpcReduction="20000"/>
          </a:bodyPr>
          <a:lstStyle/>
          <a:p>
            <a:pPr lvl="0">
              <a:buNone/>
            </a:pPr>
            <a:r>
              <a:rPr lang="en-US" dirty="0" smtClean="0"/>
              <a:t>How would you design your study to include:</a:t>
            </a:r>
          </a:p>
          <a:p>
            <a:r>
              <a:rPr lang="en-US" dirty="0" smtClean="0"/>
              <a:t>Qualitative/dialogic </a:t>
            </a:r>
            <a:r>
              <a:rPr lang="en-US" dirty="0"/>
              <a:t>moments in the beginning of </a:t>
            </a:r>
            <a:r>
              <a:rPr lang="en-US" dirty="0" smtClean="0"/>
              <a:t>the </a:t>
            </a:r>
            <a:r>
              <a:rPr lang="en-US" dirty="0"/>
              <a:t>planning in order to ascertain the cultural context in which </a:t>
            </a:r>
            <a:r>
              <a:rPr lang="en-US" dirty="0" smtClean="0"/>
              <a:t>you </a:t>
            </a:r>
            <a:r>
              <a:rPr lang="en-US" dirty="0"/>
              <a:t>are working;  </a:t>
            </a:r>
            <a:endParaRPr lang="en-US" dirty="0" smtClean="0"/>
          </a:p>
          <a:p>
            <a:pPr lvl="0"/>
            <a:endParaRPr lang="en-US" dirty="0"/>
          </a:p>
          <a:p>
            <a:pPr lvl="0"/>
            <a:r>
              <a:rPr lang="en-US" dirty="0" smtClean="0"/>
              <a:t>Include both qualitative </a:t>
            </a:r>
            <a:r>
              <a:rPr lang="en-US" dirty="0"/>
              <a:t>and quantitative data </a:t>
            </a:r>
            <a:r>
              <a:rPr lang="en-US" dirty="0" smtClean="0"/>
              <a:t>to facilitate </a:t>
            </a:r>
            <a:r>
              <a:rPr lang="en-US" dirty="0"/>
              <a:t>responsiveness to different </a:t>
            </a:r>
            <a:r>
              <a:rPr lang="en-US" dirty="0" smtClean="0"/>
              <a:t>participants </a:t>
            </a:r>
            <a:r>
              <a:rPr lang="en-US" dirty="0"/>
              <a:t>and issues; </a:t>
            </a:r>
            <a:endParaRPr lang="en-US" dirty="0" smtClean="0"/>
          </a:p>
          <a:p>
            <a:pPr lvl="0">
              <a:buNone/>
            </a:pPr>
            <a:endParaRPr lang="en-US" dirty="0"/>
          </a:p>
          <a:p>
            <a:pPr lvl="0"/>
            <a:r>
              <a:rPr lang="en-US" dirty="0" smtClean="0"/>
              <a:t>Use methods </a:t>
            </a:r>
            <a:r>
              <a:rPr lang="en-US" dirty="0"/>
              <a:t>to capture the contextual complexity and be appropriate to the cultural groups in the </a:t>
            </a:r>
            <a:r>
              <a:rPr lang="en-US" dirty="0" smtClean="0"/>
              <a:t>research study; and</a:t>
            </a:r>
          </a:p>
          <a:p>
            <a:pPr lvl="0">
              <a:buNone/>
            </a:pPr>
            <a:endParaRPr lang="en-US" dirty="0"/>
          </a:p>
          <a:p>
            <a:pPr lvl="0"/>
            <a:r>
              <a:rPr lang="en-US" dirty="0" smtClean="0"/>
              <a:t>Use a </a:t>
            </a:r>
            <a:r>
              <a:rPr lang="en-US" dirty="0"/>
              <a:t>cyclical design </a:t>
            </a:r>
            <a:r>
              <a:rPr lang="en-US" dirty="0" smtClean="0"/>
              <a:t>to </a:t>
            </a:r>
            <a:r>
              <a:rPr lang="en-US" dirty="0"/>
              <a:t>make use of interim findings throughout the </a:t>
            </a:r>
            <a:r>
              <a:rPr lang="en-US" dirty="0" smtClean="0"/>
              <a:t>research study.</a:t>
            </a:r>
            <a:endParaRPr lang="en-US"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&amp; Quality</a:t>
            </a:r>
            <a:endParaRPr lang="en-US" dirty="0"/>
          </a:p>
        </p:txBody>
      </p:sp>
      <p:sp>
        <p:nvSpPr>
          <p:cNvPr id="7"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FE23F0C-A12F-483A-BA6A-444C426EF43E}" type="slidenum">
              <a:rPr lang="en-US" smtClean="0"/>
              <a:pPr/>
              <a:t>51</a:t>
            </a:fld>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How can you use </a:t>
            </a:r>
            <a:r>
              <a:rPr lang="en-US" dirty="0" smtClean="0"/>
              <a:t>evaluation to </a:t>
            </a:r>
            <a:r>
              <a:rPr lang="en-US" dirty="0" smtClean="0"/>
              <a:t>engage with the full range of participants to gather data that enhances your/their understandings of the community?</a:t>
            </a:r>
          </a:p>
          <a:p>
            <a:pPr lvl="0"/>
            <a:endParaRPr lang="en-US" dirty="0" smtClean="0"/>
          </a:p>
          <a:p>
            <a:pPr lvl="0"/>
            <a:r>
              <a:rPr lang="en-US" dirty="0" smtClean="0"/>
              <a:t>How can you use </a:t>
            </a:r>
            <a:r>
              <a:rPr lang="en-US" dirty="0" smtClean="0"/>
              <a:t>evaluation </a:t>
            </a:r>
            <a:r>
              <a:rPr lang="en-US" dirty="0" smtClean="0"/>
              <a:t>data </a:t>
            </a:r>
            <a:r>
              <a:rPr lang="en-US" dirty="0"/>
              <a:t>collection </a:t>
            </a:r>
            <a:r>
              <a:rPr lang="en-US" dirty="0" smtClean="0"/>
              <a:t>to </a:t>
            </a:r>
            <a:r>
              <a:rPr lang="en-US" dirty="0"/>
              <a:t>be responsive to the needs of diverse </a:t>
            </a:r>
            <a:r>
              <a:rPr lang="en-US" dirty="0" smtClean="0"/>
              <a:t>participants?</a:t>
            </a:r>
          </a:p>
          <a:p>
            <a:pPr lvl="0"/>
            <a:endParaRPr lang="en-US" dirty="0"/>
          </a:p>
          <a:p>
            <a:pPr lvl="0"/>
            <a:r>
              <a:rPr lang="en-US" dirty="0" smtClean="0"/>
              <a:t>How can you design </a:t>
            </a:r>
            <a:r>
              <a:rPr lang="en-US" dirty="0" smtClean="0"/>
              <a:t>evaluation to </a:t>
            </a:r>
            <a:r>
              <a:rPr lang="en-US" dirty="0"/>
              <a:t>enhance use of the </a:t>
            </a:r>
            <a:r>
              <a:rPr lang="en-US" dirty="0" smtClean="0"/>
              <a:t>study </a:t>
            </a:r>
            <a:r>
              <a:rPr lang="en-US" dirty="0"/>
              <a:t>findings to support the pursuit of social justice and human rights?</a:t>
            </a:r>
          </a:p>
          <a:p>
            <a:endParaRPr lang="en-US"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33400" y="381000"/>
            <a:ext cx="8153400" cy="914400"/>
          </a:xfrm>
        </p:spPr>
        <p:txBody>
          <a:bodyPr/>
          <a:lstStyle/>
          <a:p>
            <a:pPr eaLnBrk="1" hangingPunct="1">
              <a:defRPr/>
            </a:pPr>
            <a:r>
              <a:rPr lang="en-US" dirty="0" smtClean="0"/>
              <a:t>Resources</a:t>
            </a:r>
          </a:p>
        </p:txBody>
      </p:sp>
      <p:pic>
        <p:nvPicPr>
          <p:cNvPr id="34820" name="Picture 6" descr="C:\Documents and Settings\donna.mertens\My Documents\My Pictures\DonnaProf\Books\Transformative.png"/>
          <p:cNvPicPr>
            <a:picLocks noGrp="1" noChangeAspect="1" noChangeArrowheads="1"/>
          </p:cNvPicPr>
          <p:nvPr>
            <p:ph sz="quarter" idx="1"/>
          </p:nvPr>
        </p:nvPicPr>
        <p:blipFill>
          <a:blip r:embed="rId2" cstate="print"/>
          <a:stretch>
            <a:fillRect/>
          </a:stretch>
        </p:blipFill>
        <p:spPr>
          <a:xfrm>
            <a:off x="571066" y="1219200"/>
            <a:ext cx="3810868" cy="4977625"/>
          </a:xfrm>
          <a:noFill/>
        </p:spPr>
      </p:pic>
      <p:sp>
        <p:nvSpPr>
          <p:cNvPr id="46086" name="Rectangle 6"/>
          <p:cNvSpPr>
            <a:spLocks noGrp="1" noChangeArrowheads="1"/>
          </p:cNvSpPr>
          <p:nvPr>
            <p:ph sz="quarter" idx="2"/>
          </p:nvPr>
        </p:nvSpPr>
        <p:spPr>
          <a:xfrm>
            <a:off x="4267200" y="1524000"/>
            <a:ext cx="4876800" cy="5791200"/>
          </a:xfrm>
        </p:spPr>
        <p:txBody>
          <a:bodyPr>
            <a:normAutofit/>
          </a:bodyPr>
          <a:lstStyle/>
          <a:p>
            <a:pPr eaLnBrk="1" hangingPunct="1">
              <a:lnSpc>
                <a:spcPct val="90000"/>
              </a:lnSpc>
              <a:defRPr/>
            </a:pPr>
            <a:r>
              <a:rPr lang="en-US" sz="2000" dirty="0" smtClean="0"/>
              <a:t>Mertens, D. M. &amp; Wilson, A. (in press). Program Evaluation. NY: Guilford.</a:t>
            </a:r>
          </a:p>
          <a:p>
            <a:pPr eaLnBrk="1" hangingPunct="1">
              <a:lnSpc>
                <a:spcPct val="90000"/>
              </a:lnSpc>
              <a:buNone/>
              <a:defRPr/>
            </a:pPr>
            <a:endParaRPr lang="en-US" sz="2000" dirty="0" smtClean="0"/>
          </a:p>
          <a:p>
            <a:pPr eaLnBrk="1" hangingPunct="1">
              <a:lnSpc>
                <a:spcPct val="90000"/>
              </a:lnSpc>
              <a:defRPr/>
            </a:pPr>
            <a:r>
              <a:rPr lang="en-US" sz="2000" dirty="0" smtClean="0"/>
              <a:t>Mertens, D. M. (2010). Research and evaluation in education and psychology: Integrating diversity with </a:t>
            </a:r>
            <a:r>
              <a:rPr lang="en-US" sz="2000" dirty="0" err="1" smtClean="0"/>
              <a:t>qual</a:t>
            </a:r>
            <a:r>
              <a:rPr lang="en-US" sz="2000" dirty="0" smtClean="0"/>
              <a:t>, quant and mixed methods. 3</a:t>
            </a:r>
            <a:r>
              <a:rPr lang="en-US" sz="2000" baseline="30000" dirty="0" smtClean="0"/>
              <a:t>rd</a:t>
            </a:r>
            <a:r>
              <a:rPr lang="en-US" sz="2000" dirty="0" smtClean="0"/>
              <a:t> ed. Thousand Oaks, CA: Sage.</a:t>
            </a:r>
          </a:p>
          <a:p>
            <a:pPr eaLnBrk="1" hangingPunct="1">
              <a:lnSpc>
                <a:spcPct val="90000"/>
              </a:lnSpc>
              <a:buNone/>
              <a:defRPr/>
            </a:pPr>
            <a:endParaRPr lang="en-US" sz="2000" dirty="0" smtClean="0"/>
          </a:p>
          <a:p>
            <a:pPr eaLnBrk="1" hangingPunct="1">
              <a:lnSpc>
                <a:spcPct val="90000"/>
              </a:lnSpc>
              <a:defRPr/>
            </a:pPr>
            <a:r>
              <a:rPr lang="en-US" sz="2000" dirty="0" smtClean="0"/>
              <a:t>Mertens, D. M. (2009). </a:t>
            </a:r>
            <a:r>
              <a:rPr lang="en-US" sz="2000" i="1" dirty="0" smtClean="0"/>
              <a:t>Transformative research &amp; evaluation</a:t>
            </a:r>
            <a:r>
              <a:rPr lang="en-US" sz="2000" dirty="0" smtClean="0"/>
              <a:t>. NY: Guilford</a:t>
            </a:r>
          </a:p>
          <a:p>
            <a:pPr eaLnBrk="1" hangingPunct="1">
              <a:lnSpc>
                <a:spcPct val="90000"/>
              </a:lnSpc>
              <a:buNone/>
              <a:defRPr/>
            </a:pPr>
            <a:endParaRPr lang="en-US" sz="2000" dirty="0" smtClean="0"/>
          </a:p>
          <a:p>
            <a:pPr eaLnBrk="1" hangingPunct="1">
              <a:lnSpc>
                <a:spcPct val="90000"/>
              </a:lnSpc>
              <a:defRPr/>
            </a:pPr>
            <a:r>
              <a:rPr lang="en-US" sz="2000" dirty="0" smtClean="0"/>
              <a:t>Mertens, D. M. &amp; Ginsberg, P. (2009).(Eds.) Handbook of Social Research Ethics. Thousand Oaks, CA: Sage.</a:t>
            </a:r>
          </a:p>
          <a:p>
            <a:pPr eaLnBrk="1" hangingPunct="1">
              <a:lnSpc>
                <a:spcPct val="90000"/>
              </a:lnSpc>
              <a:defRPr/>
            </a:pPr>
            <a:endParaRPr lang="en-US" sz="2000" dirty="0" smtClean="0"/>
          </a:p>
        </p:txBody>
      </p:sp>
      <p:sp>
        <p:nvSpPr>
          <p:cNvPr id="7" name="Footer Placeholder 6"/>
          <p:cNvSpPr>
            <a:spLocks noGrp="1"/>
          </p:cNvSpPr>
          <p:nvPr>
            <p:ph type="ftr" sz="quarter" idx="17"/>
          </p:nvPr>
        </p:nvSpPr>
        <p:spPr>
          <a:xfrm>
            <a:off x="609600" y="6248206"/>
            <a:ext cx="5421083" cy="365125"/>
          </a:xfrm>
          <a:prstGeom prst="rect">
            <a:avLst/>
          </a:prstGeom>
        </p:spPr>
        <p:txBody>
          <a:bodyPr/>
          <a:lstStyle/>
          <a:p>
            <a:r>
              <a:rPr lang="fi-FI" smtClean="0"/>
              <a:t>IPEN Almaty Kazakhstan July 2011 Mertens</a:t>
            </a:r>
            <a:endParaRPr lang="en-US" dirty="0"/>
          </a:p>
        </p:txBody>
      </p:sp>
      <p:sp>
        <p:nvSpPr>
          <p:cNvPr id="8" name="Slide Number Placeholder 7"/>
          <p:cNvSpPr>
            <a:spLocks noGrp="1"/>
          </p:cNvSpPr>
          <p:nvPr>
            <p:ph type="sldNum" sz="quarter" idx="16"/>
          </p:nvPr>
        </p:nvSpPr>
        <p:spPr/>
        <p:txBody>
          <a:bodyPr>
            <a:normAutofit fontScale="85000" lnSpcReduction="20000"/>
          </a:bodyPr>
          <a:lstStyle/>
          <a:p>
            <a:fld id="{B121B909-78AC-4084-B0AC-CF0A96B8E5AC}" type="slidenum">
              <a:rPr lang="en-US" smtClean="0"/>
              <a:t>52</a:t>
            </a:fld>
            <a:endParaRPr lang="en-US"/>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smtClean="0"/>
              <a:t>Contact information</a:t>
            </a:r>
          </a:p>
        </p:txBody>
      </p:sp>
      <p:sp>
        <p:nvSpPr>
          <p:cNvPr id="8" name="Footer Placeholder 5"/>
          <p:cNvSpPr>
            <a:spLocks noGrp="1"/>
          </p:cNvSpPr>
          <p:nvPr>
            <p:ph type="ftr" sz="quarter" idx="11"/>
          </p:nvPr>
        </p:nvSpPr>
        <p:spPr/>
        <p:txBody>
          <a:bodyPr/>
          <a:lstStyle/>
          <a:p>
            <a:r>
              <a:rPr lang="fi-FI" smtClean="0"/>
              <a:t>IPEN Almaty Kazakhstan July 2011 Mertens</a:t>
            </a:r>
            <a:endParaRPr lang="en-US" dirty="0"/>
          </a:p>
        </p:txBody>
      </p:sp>
      <p:sp>
        <p:nvSpPr>
          <p:cNvPr id="45059" name="Rectangle 3"/>
          <p:cNvSpPr>
            <a:spLocks noGrp="1" noChangeArrowheads="1"/>
          </p:cNvSpPr>
          <p:nvPr>
            <p:ph sz="quarter" idx="1"/>
          </p:nvPr>
        </p:nvSpPr>
        <p:spPr/>
        <p:txBody>
          <a:bodyPr/>
          <a:lstStyle/>
          <a:p>
            <a:pPr eaLnBrk="1" hangingPunct="1">
              <a:defRPr/>
            </a:pPr>
            <a:r>
              <a:rPr lang="en-US" dirty="0" smtClean="0"/>
              <a:t>Donna M. Mertens, Gallaudet University</a:t>
            </a:r>
          </a:p>
          <a:p>
            <a:pPr marL="548640" lvl="2" indent="-274320">
              <a:buClr>
                <a:schemeClr val="accent3"/>
              </a:buClr>
              <a:buSzPct val="95000"/>
              <a:defRPr/>
            </a:pPr>
            <a:r>
              <a:rPr lang="en-US" dirty="0" smtClean="0">
                <a:hlinkClick r:id="rId2"/>
              </a:rPr>
              <a:t>Donna.Mertens@Gallaudet.edu</a:t>
            </a:r>
            <a:endParaRPr lang="en-US" dirty="0" smtClean="0"/>
          </a:p>
          <a:p>
            <a:pPr marL="548640" lvl="2" indent="-274320">
              <a:buClr>
                <a:schemeClr val="accent3"/>
              </a:buClr>
              <a:buSzPct val="95000"/>
              <a:buNone/>
              <a:defRPr/>
            </a:pPr>
            <a:endParaRPr lang="en-US" dirty="0" smtClean="0"/>
          </a:p>
          <a:p>
            <a:pPr lvl="1">
              <a:buNone/>
              <a:defRPr/>
            </a:pPr>
            <a:endParaRPr lang="en-US" dirty="0" smtClean="0"/>
          </a:p>
          <a:p>
            <a:pPr lvl="1"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
        <p:nvSpPr>
          <p:cNvPr id="6" name="Slide Number Placeholder 5"/>
          <p:cNvSpPr>
            <a:spLocks noGrp="1"/>
          </p:cNvSpPr>
          <p:nvPr>
            <p:ph type="sldNum" sz="quarter" idx="12"/>
          </p:nvPr>
        </p:nvSpPr>
        <p:spPr/>
        <p:txBody>
          <a:bodyPr>
            <a:normAutofit fontScale="85000" lnSpcReduction="20000"/>
          </a:bodyPr>
          <a:lstStyle/>
          <a:p>
            <a:fld id="{B121B909-78AC-4084-B0AC-CF0A96B8E5AC}" type="slidenum">
              <a:rPr lang="en-US" smtClean="0"/>
              <a:t>53</a:t>
            </a:fld>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228600" y="1905000"/>
            <a:ext cx="8458200" cy="4572000"/>
          </a:xfrm>
        </p:spPr>
        <p:txBody>
          <a:bodyPr>
            <a:normAutofit fontScale="92500" lnSpcReduction="20000"/>
          </a:bodyPr>
          <a:lstStyle/>
          <a:p>
            <a:pPr>
              <a:buNone/>
            </a:pPr>
            <a:r>
              <a:rPr lang="en-US" dirty="0" smtClean="0"/>
              <a:t>Gender equality and human rights are sensitive issues, couched in specific political and social contexts (the </a:t>
            </a:r>
            <a:r>
              <a:rPr lang="en-US" dirty="0" err="1" smtClean="0"/>
              <a:t>programme’s</a:t>
            </a:r>
            <a:r>
              <a:rPr lang="en-US" dirty="0" smtClean="0"/>
              <a:t> political and social context). This means participatory and inclusive approaches to evaluation are critically important. Yet these very approaches are time consuming and involve managing complex relationships. Anticipating evaluation challenges and identifying known constraints help to design an evaluation which is much more likely to produce good results. </a:t>
            </a:r>
          </a:p>
          <a:p>
            <a:pPr>
              <a:buNone/>
            </a:pPr>
            <a:r>
              <a:rPr lang="en-US" dirty="0" smtClean="0"/>
              <a:t>Hint: UN Women see gender and human rights evaluation as including the identification and analysis of the inequalities, discriminatory practices and unjust power relations that are central to development problems. UN Women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228600"/>
            <a:ext cx="8305800" cy="990600"/>
          </a:xfrm>
        </p:spPr>
        <p:txBody>
          <a:bodyPr>
            <a:normAutofit fontScale="90000"/>
          </a:bodyPr>
          <a:lstStyle/>
          <a:p>
            <a:r>
              <a:rPr lang="en-US" sz="4000" dirty="0" smtClean="0"/>
              <a:t>Why the role of provocateur? Resilience</a:t>
            </a:r>
            <a:r>
              <a:rPr lang="en-US" sz="4000" dirty="0"/>
              <a:t>, Resistance, &amp; Complexities that </a:t>
            </a:r>
            <a:r>
              <a:rPr lang="en-US" sz="4000" dirty="0" smtClean="0"/>
              <a:t>Challenge</a:t>
            </a:r>
            <a:endParaRPr lang="en-US" sz="3200" dirty="0"/>
          </a:p>
        </p:txBody>
      </p:sp>
      <p:sp>
        <p:nvSpPr>
          <p:cNvPr id="92163" name="Rectangle 3"/>
          <p:cNvSpPr>
            <a:spLocks noGrp="1" noChangeArrowheads="1"/>
          </p:cNvSpPr>
          <p:nvPr>
            <p:ph sz="quarter" idx="1"/>
          </p:nvPr>
        </p:nvSpPr>
        <p:spPr>
          <a:xfrm>
            <a:off x="0" y="1905000"/>
            <a:ext cx="9144000" cy="5257800"/>
          </a:xfrm>
        </p:spPr>
        <p:txBody>
          <a:bodyPr/>
          <a:lstStyle/>
          <a:p>
            <a:r>
              <a:rPr lang="en-US" sz="3200" dirty="0"/>
              <a:t>Trends in research and evaluation that support the need for consideration of social justice and human rights</a:t>
            </a:r>
          </a:p>
          <a:p>
            <a:r>
              <a:rPr lang="en-US" sz="3200" dirty="0"/>
              <a:t>Shifting Paradigms: Hearing/Seeing Marginalized Voices</a:t>
            </a:r>
          </a:p>
          <a:p>
            <a:r>
              <a:rPr lang="en-US" sz="3200" dirty="0"/>
              <a:t>Impetus for shifts</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7</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sz="4000"/>
              <a:t>Research/Evaluation Trends:</a:t>
            </a:r>
            <a:br>
              <a:rPr lang="en-US" sz="4000"/>
            </a:br>
            <a:r>
              <a:rPr lang="en-US" sz="4000"/>
              <a:t>Social Justice and Human Rights</a:t>
            </a:r>
          </a:p>
        </p:txBody>
      </p:sp>
      <p:sp>
        <p:nvSpPr>
          <p:cNvPr id="95235" name="Rectangle 3"/>
          <p:cNvSpPr>
            <a:spLocks noGrp="1" noChangeArrowheads="1"/>
          </p:cNvSpPr>
          <p:nvPr>
            <p:ph sz="quarter" idx="1"/>
          </p:nvPr>
        </p:nvSpPr>
        <p:spPr/>
        <p:txBody>
          <a:bodyPr/>
          <a:lstStyle/>
          <a:p>
            <a:pPr>
              <a:lnSpc>
                <a:spcPct val="90000"/>
              </a:lnSpc>
            </a:pPr>
            <a:r>
              <a:rPr lang="en-US"/>
              <a:t>UN Declaration of Human Rights (1948)</a:t>
            </a:r>
          </a:p>
          <a:p>
            <a:pPr>
              <a:lnSpc>
                <a:spcPct val="90000"/>
              </a:lnSpc>
            </a:pPr>
            <a:r>
              <a:rPr lang="en-US"/>
              <a:t>UN declarations re: </a:t>
            </a:r>
          </a:p>
          <a:p>
            <a:pPr lvl="1">
              <a:lnSpc>
                <a:spcPct val="90000"/>
              </a:lnSpc>
            </a:pPr>
            <a:r>
              <a:rPr lang="en-US"/>
              <a:t>Race</a:t>
            </a:r>
          </a:p>
          <a:p>
            <a:pPr lvl="1">
              <a:lnSpc>
                <a:spcPct val="90000"/>
              </a:lnSpc>
            </a:pPr>
            <a:r>
              <a:rPr lang="en-US"/>
              <a:t>Disability</a:t>
            </a:r>
          </a:p>
          <a:p>
            <a:pPr lvl="1">
              <a:lnSpc>
                <a:spcPct val="90000"/>
              </a:lnSpc>
            </a:pPr>
            <a:r>
              <a:rPr lang="en-US"/>
              <a:t>Women</a:t>
            </a:r>
          </a:p>
          <a:p>
            <a:pPr lvl="1">
              <a:lnSpc>
                <a:spcPct val="90000"/>
              </a:lnSpc>
            </a:pPr>
            <a:r>
              <a:rPr lang="en-US"/>
              <a:t>Children</a:t>
            </a:r>
          </a:p>
          <a:p>
            <a:pPr lvl="1">
              <a:lnSpc>
                <a:spcPct val="90000"/>
              </a:lnSpc>
            </a:pPr>
            <a:r>
              <a:rPr lang="en-US"/>
              <a:t>Migrant Workers</a:t>
            </a:r>
          </a:p>
          <a:p>
            <a:pPr lvl="1">
              <a:lnSpc>
                <a:spcPct val="90000"/>
              </a:lnSpc>
            </a:pPr>
            <a:r>
              <a:rPr lang="en-US"/>
              <a:t>Indigenous Peoples</a:t>
            </a:r>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8</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Tensions as Catalysts</a:t>
            </a:r>
          </a:p>
        </p:txBody>
      </p:sp>
      <p:sp>
        <p:nvSpPr>
          <p:cNvPr id="97283" name="Rectangle 3"/>
          <p:cNvSpPr>
            <a:spLocks noGrp="1" noChangeArrowheads="1"/>
          </p:cNvSpPr>
          <p:nvPr>
            <p:ph sz="quarter" idx="1"/>
          </p:nvPr>
        </p:nvSpPr>
        <p:spPr/>
        <p:txBody>
          <a:bodyPr/>
          <a:lstStyle/>
          <a:p>
            <a:r>
              <a:rPr lang="en-US" sz="2800"/>
              <a:t>Unequal power relations</a:t>
            </a:r>
          </a:p>
          <a:p>
            <a:r>
              <a:rPr lang="en-US" sz="2800"/>
              <a:t>Discrimination/oppression</a:t>
            </a:r>
          </a:p>
          <a:p>
            <a:r>
              <a:rPr lang="en-US" sz="2800"/>
              <a:t>Resilience in communities</a:t>
            </a:r>
          </a:p>
          <a:p>
            <a:r>
              <a:rPr lang="en-US" sz="2800"/>
              <a:t>Blame the victim</a:t>
            </a:r>
          </a:p>
          <a:p>
            <a:r>
              <a:rPr lang="en-US" sz="2800"/>
              <a:t>Unearned privilege</a:t>
            </a:r>
          </a:p>
          <a:p>
            <a:r>
              <a:rPr lang="en-US" sz="2800"/>
              <a:t>Romanticize the indigenous</a:t>
            </a:r>
          </a:p>
          <a:p>
            <a:r>
              <a:rPr lang="en-US" sz="2800"/>
              <a:t>Inclusion/exclusion</a:t>
            </a:r>
          </a:p>
          <a:p>
            <a:r>
              <a:rPr lang="en-US" sz="2800"/>
              <a:t>Cultural complexities</a:t>
            </a:r>
          </a:p>
          <a:p>
            <a:endParaRPr lang="en-US" sz="2800"/>
          </a:p>
        </p:txBody>
      </p:sp>
      <p:sp>
        <p:nvSpPr>
          <p:cNvPr id="5" name="Slide Number Placeholder 4"/>
          <p:cNvSpPr>
            <a:spLocks noGrp="1"/>
          </p:cNvSpPr>
          <p:nvPr>
            <p:ph type="sldNum" sz="quarter" idx="12"/>
          </p:nvPr>
        </p:nvSpPr>
        <p:spPr/>
        <p:txBody>
          <a:bodyPr>
            <a:normAutofit fontScale="85000" lnSpcReduction="20000"/>
          </a:bodyPr>
          <a:lstStyle/>
          <a:p>
            <a:fld id="{B121B909-78AC-4084-B0AC-CF0A96B8E5AC}" type="slidenum">
              <a:rPr lang="en-US" smtClean="0"/>
              <a:t>9</a:t>
            </a:fld>
            <a:endParaRPr lang="en-US"/>
          </a:p>
        </p:txBody>
      </p:sp>
      <p:sp>
        <p:nvSpPr>
          <p:cNvPr id="6" name="Footer Placeholder 5"/>
          <p:cNvSpPr>
            <a:spLocks noGrp="1"/>
          </p:cNvSpPr>
          <p:nvPr>
            <p:ph type="ftr" sz="quarter" idx="11"/>
          </p:nvPr>
        </p:nvSpPr>
        <p:spPr/>
        <p:txBody>
          <a:bodyPr/>
          <a:lstStyle/>
          <a:p>
            <a:r>
              <a:rPr lang="fi-FI" smtClean="0"/>
              <a:t>IPEN Almaty Kazakhstan July 2011 Mertens</a:t>
            </a:r>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477</TotalTime>
  <Words>4707</Words>
  <Application>Microsoft Office PowerPoint</Application>
  <PresentationFormat>On-screen Show (4:3)</PresentationFormat>
  <Paragraphs>564</Paragraphs>
  <Slides>53</Slides>
  <Notes>15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Median</vt:lpstr>
      <vt:lpstr>UNWOMEN/IPEN Transformative Mixed Methods Evaluation: Day 1</vt:lpstr>
      <vt:lpstr>Three days together</vt:lpstr>
      <vt:lpstr>Introduction/Expectations-</vt:lpstr>
      <vt:lpstr>Queries to Begin </vt:lpstr>
      <vt:lpstr>Evaluator as Provocateur</vt:lpstr>
      <vt:lpstr>Challenges</vt:lpstr>
      <vt:lpstr>Why the role of provocateur? Resilience, Resistance, &amp; Complexities that Challenge</vt:lpstr>
      <vt:lpstr>Research/Evaluation Trends: Social Justice and Human Rights</vt:lpstr>
      <vt:lpstr>Tensions as Catalysts</vt:lpstr>
      <vt:lpstr>EVALUATION: DEFINITION from UN</vt:lpstr>
      <vt:lpstr>GENDER EQUALITY </vt:lpstr>
      <vt:lpstr>GENDER EQUALITY and HUMAN RIGHTS RESPONSIVE EVALUATION </vt:lpstr>
      <vt:lpstr>GE AND HR RESPONSIVE EVALUATION </vt:lpstr>
      <vt:lpstr>SO, WHAT’S DIFFERENT ABOUT GENDER EQUALITY PERSPECTIVES? </vt:lpstr>
      <vt:lpstr>Terms of Reference</vt:lpstr>
      <vt:lpstr>Terms of Reference Contents</vt:lpstr>
      <vt:lpstr>Example 1: HIV/AIDS Prevention in Botswana</vt:lpstr>
      <vt:lpstr>Example 2: UN Women Safe Cities</vt:lpstr>
      <vt:lpstr>Sample ToR</vt:lpstr>
      <vt:lpstr>Paradigms: </vt:lpstr>
      <vt:lpstr>Transformative Paradigm</vt:lpstr>
      <vt:lpstr>UN Women  programmes &amp; Transformative Paradigm Overlap </vt:lpstr>
      <vt:lpstr>Transformative &amp; GE/HR Overlap</vt:lpstr>
      <vt:lpstr>Transformative Paradigm: Philosophy</vt:lpstr>
      <vt:lpstr>Ethical Impetus: Government Regulations</vt:lpstr>
      <vt:lpstr>UN ETHICS</vt:lpstr>
      <vt:lpstr>Ethics</vt:lpstr>
      <vt:lpstr>UN Women: EVALUATION POLICY PRINCIPLES &amp; STANDARDS</vt:lpstr>
      <vt:lpstr>Transformative Axiological Assumption</vt:lpstr>
      <vt:lpstr>Who are the stakeholders?</vt:lpstr>
      <vt:lpstr>How to involve stakeholders?</vt:lpstr>
      <vt:lpstr>Questions for Reference Group</vt:lpstr>
      <vt:lpstr>Transformative Ethics: Methodological Implications Who are the major stakeholder groups? </vt:lpstr>
      <vt:lpstr>Transformative  Ontological Assumption</vt:lpstr>
      <vt:lpstr>  Dimensions of Diversity (Petesch &amp; Thalayasingam)  Sri Lanka is a multiethnic country. About three-quarters of its 21 million people are Sinhalese, and a large share of Sinhalese are Buddhists. </vt:lpstr>
      <vt:lpstr>Dimensions of Diversity (Petesch &amp; Thalayasingam) </vt:lpstr>
      <vt:lpstr>Cultural Competence (how do I know which dimensions of diversity are important?)</vt:lpstr>
      <vt:lpstr>Transformative Ontology: Methodological Implications</vt:lpstr>
      <vt:lpstr>Transformative  Epistemological Assumption</vt:lpstr>
      <vt:lpstr>Knowledge is Historically Located</vt:lpstr>
      <vt:lpstr>Transformative Epistemology: Methodological Implications</vt:lpstr>
      <vt:lpstr>AEA Guiding Principle: Cultural Competence Linkage with Transformative Epistemology</vt:lpstr>
      <vt:lpstr>Evaluations reflect culture</vt:lpstr>
      <vt:lpstr>What is cultural competence?</vt:lpstr>
      <vt:lpstr>Cultural competence &amp; validity</vt:lpstr>
      <vt:lpstr>Questions: cultural competency</vt:lpstr>
      <vt:lpstr>Transformative  Methodological Assumption</vt:lpstr>
      <vt:lpstr>Slide 48</vt:lpstr>
      <vt:lpstr>Example: Making Visible</vt:lpstr>
      <vt:lpstr>Transformative  Methodological Assumption</vt:lpstr>
      <vt:lpstr>Methodology &amp; Quality</vt:lpstr>
      <vt:lpstr>Resources</vt:lpstr>
      <vt:lpstr>Contact information</vt:lpstr>
    </vt:vector>
  </TitlesOfParts>
  <Company>Gallaudet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UNWOMEN/IPEN Transformative Mixed Methods </dc:title>
  <dc:creator>Gallaudet University</dc:creator>
  <cp:lastModifiedBy>Gallaudet University</cp:lastModifiedBy>
  <cp:revision>19</cp:revision>
  <dcterms:created xsi:type="dcterms:W3CDTF">2011-07-05T14:16:04Z</dcterms:created>
  <dcterms:modified xsi:type="dcterms:W3CDTF">2011-07-05T22:13:52Z</dcterms:modified>
</cp:coreProperties>
</file>