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7" r:id="rId2"/>
    <p:sldId id="258" r:id="rId3"/>
    <p:sldId id="349" r:id="rId4"/>
    <p:sldId id="260" r:id="rId5"/>
    <p:sldId id="380" r:id="rId6"/>
    <p:sldId id="374" r:id="rId7"/>
    <p:sldId id="375" r:id="rId8"/>
    <p:sldId id="376" r:id="rId9"/>
    <p:sldId id="377" r:id="rId10"/>
    <p:sldId id="378" r:id="rId11"/>
    <p:sldId id="262" r:id="rId12"/>
    <p:sldId id="263" r:id="rId13"/>
    <p:sldId id="264" r:id="rId14"/>
    <p:sldId id="274" r:id="rId15"/>
    <p:sldId id="275" r:id="rId16"/>
    <p:sldId id="277" r:id="rId17"/>
    <p:sldId id="278" r:id="rId18"/>
    <p:sldId id="279" r:id="rId19"/>
    <p:sldId id="282" r:id="rId20"/>
    <p:sldId id="283" r:id="rId21"/>
    <p:sldId id="284" r:id="rId22"/>
    <p:sldId id="286" r:id="rId23"/>
    <p:sldId id="307" r:id="rId24"/>
    <p:sldId id="379" r:id="rId25"/>
    <p:sldId id="296" r:id="rId26"/>
    <p:sldId id="308" r:id="rId27"/>
    <p:sldId id="313" r:id="rId28"/>
    <p:sldId id="314" r:id="rId29"/>
    <p:sldId id="315" r:id="rId30"/>
    <p:sldId id="324" r:id="rId31"/>
    <p:sldId id="393" r:id="rId32"/>
    <p:sldId id="325" r:id="rId33"/>
    <p:sldId id="326" r:id="rId34"/>
    <p:sldId id="327" r:id="rId35"/>
    <p:sldId id="381" r:id="rId36"/>
    <p:sldId id="329" r:id="rId37"/>
    <p:sldId id="331" r:id="rId38"/>
    <p:sldId id="332" r:id="rId39"/>
    <p:sldId id="333" r:id="rId40"/>
    <p:sldId id="334" r:id="rId41"/>
    <p:sldId id="335" r:id="rId42"/>
    <p:sldId id="383" r:id="rId43"/>
    <p:sldId id="394" r:id="rId44"/>
    <p:sldId id="384" r:id="rId45"/>
    <p:sldId id="385" r:id="rId46"/>
    <p:sldId id="386" r:id="rId47"/>
    <p:sldId id="387" r:id="rId48"/>
    <p:sldId id="389" r:id="rId49"/>
    <p:sldId id="390" r:id="rId50"/>
    <p:sldId id="392" r:id="rId51"/>
    <p:sldId id="382" r:id="rId52"/>
    <p:sldId id="368" r:id="rId53"/>
    <p:sldId id="369" r:id="rId54"/>
    <p:sldId id="370" r:id="rId55"/>
    <p:sldId id="371" r:id="rId56"/>
    <p:sldId id="372"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73" r:id="rId70"/>
    <p:sldId id="395" r:id="rId71"/>
    <p:sldId id="396"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1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E28D3-B697-4B87-8635-30B682C6586D}" type="datetimeFigureOut">
              <a:rPr lang="en-US" smtClean="0"/>
              <a:t>7/5/2011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D238F6-B871-42FD-BAE9-8075BA52F4B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BE8B6FDE-8CFE-475C-9854-3BF30CE55255}" type="slidenum">
              <a:rPr lang="en-US" smtClean="0">
                <a:latin typeface="Arial" pitchFamily="34" charset="0"/>
              </a:rPr>
              <a:pPr/>
              <a:t>6</a:t>
            </a:fld>
            <a:endParaRPr lang="en-US" smtClean="0">
              <a:latin typeface="Arial" pitchFamily="34" charset="0"/>
            </a:endParaRPr>
          </a:p>
        </p:txBody>
      </p:sp>
      <p:sp>
        <p:nvSpPr>
          <p:cNvPr id="346115" name="Rectangle 2"/>
          <p:cNvSpPr>
            <a:spLocks noRo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eaLnBrk="1" hangingPunct="1"/>
            <a:r>
              <a:rPr lang="en-US" b="1" smtClean="0">
                <a:latin typeface="Arial" pitchFamily="34" charset="0"/>
              </a:rPr>
              <a:t>EVALUATION DESIGN</a:t>
            </a:r>
            <a:r>
              <a:rPr lang="en-US" smtClean="0">
                <a:latin typeface="Arial" pitchFamily="34" charset="0"/>
              </a:rPr>
              <a:t/>
            </a:r>
            <a:br>
              <a:rPr lang="en-US" smtClean="0">
                <a:latin typeface="Arial" pitchFamily="34" charset="0"/>
              </a:rPr>
            </a:br>
            <a:r>
              <a:rPr lang="en-US" smtClean="0">
                <a:latin typeface="Arial" pitchFamily="34" charset="0"/>
              </a:rPr>
              <a:t>We have earlier (yesterday) discussed differed evaluation types. Recall we looked at evaluation which focuses on a project or a programme. There are evaluations which are external or internally conducted. And then we spoke about when an evaluation is conducted differentiates its type – formative during and intervention and summative at the conclusion of the intervention. We can mix these – have an external, formative evaluation of a policy for example.</a:t>
            </a:r>
          </a:p>
          <a:p>
            <a:pPr eaLnBrk="1" hangingPunct="1"/>
            <a:endParaRPr lang="en-US" smtClean="0">
              <a:latin typeface="Arial" pitchFamily="34" charset="0"/>
            </a:endParaRPr>
          </a:p>
          <a:p>
            <a:pPr eaLnBrk="1" hangingPunct="1"/>
            <a:r>
              <a:rPr lang="en-US" smtClean="0">
                <a:latin typeface="Arial" pitchFamily="34" charset="0"/>
              </a:rPr>
              <a:t>We have just reviewed some models and theories, and again you saw there are variations and importantly real life evaluation often draws from different models to achieve its ends. Now we are going to talk about the design of evaluation – and there are three distinct designs:</a:t>
            </a:r>
            <a:endParaRPr lang="en-US" b="1" smtClean="0">
              <a:latin typeface="Arial" pitchFamily="34" charset="0"/>
            </a:endParaRPr>
          </a:p>
          <a:p>
            <a:pPr eaLnBrk="1" hangingPunct="1">
              <a:buFontTx/>
              <a:buChar char="•"/>
            </a:pPr>
            <a:r>
              <a:rPr lang="en-US" smtClean="0">
                <a:latin typeface="Arial" pitchFamily="34" charset="0"/>
              </a:rPr>
              <a:t>Experimental</a:t>
            </a:r>
          </a:p>
          <a:p>
            <a:pPr eaLnBrk="1" hangingPunct="1">
              <a:buFontTx/>
              <a:buChar char="•"/>
            </a:pPr>
            <a:r>
              <a:rPr lang="en-US" smtClean="0">
                <a:latin typeface="Arial" pitchFamily="34" charset="0"/>
              </a:rPr>
              <a:t>Quasi Experimental</a:t>
            </a:r>
          </a:p>
          <a:p>
            <a:pPr eaLnBrk="1" hangingPunct="1">
              <a:buFontTx/>
              <a:buChar char="•"/>
            </a:pPr>
            <a:r>
              <a:rPr lang="en-US" smtClean="0">
                <a:latin typeface="Arial" pitchFamily="34" charset="0"/>
              </a:rPr>
              <a:t>Non Experimental</a:t>
            </a:r>
          </a:p>
          <a:p>
            <a:pPr eaLnBrk="1" hangingPunct="1"/>
            <a:r>
              <a:rPr lang="en-US" smtClean="0">
                <a:latin typeface="Arial" pitchFamily="34" charset="0"/>
              </a:rPr>
              <a:t>Let’s take a look at what each of these are.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community meetings, appropriate communication strategies</a:t>
            </a:r>
            <a:endParaRPr lang="en-US" dirty="0"/>
          </a:p>
        </p:txBody>
      </p:sp>
      <p:sp>
        <p:nvSpPr>
          <p:cNvPr id="4" name="Slide Number Placeholder 3"/>
          <p:cNvSpPr>
            <a:spLocks noGrp="1"/>
          </p:cNvSpPr>
          <p:nvPr>
            <p:ph type="sldNum" sz="quarter" idx="10"/>
          </p:nvPr>
        </p:nvSpPr>
        <p:spPr/>
        <p:txBody>
          <a:bodyPr/>
          <a:lstStyle/>
          <a:p>
            <a:fld id="{185D081F-32FF-4AC7-8D90-2C6CC26F0F85}" type="slidenum">
              <a:rPr lang="en-US" smtClean="0"/>
              <a:pPr/>
              <a:t>58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CB93C849-F479-4BDA-9F54-2FE263E3E653}" type="slidenum">
              <a:rPr lang="en-US" smtClean="0">
                <a:latin typeface="Arial" pitchFamily="34" charset="0"/>
              </a:rPr>
              <a:pPr/>
              <a:t>7</a:t>
            </a:fld>
            <a:endParaRPr lang="en-US" smtClean="0">
              <a:latin typeface="Arial" pitchFamily="34" charset="0"/>
            </a:endParaRPr>
          </a:p>
        </p:txBody>
      </p:sp>
      <p:sp>
        <p:nvSpPr>
          <p:cNvPr id="347139" name="Rectangle 1026"/>
          <p:cNvSpPr>
            <a:spLocks noRot="1" noChangeArrowheads="1" noTextEdit="1"/>
          </p:cNvSpPr>
          <p:nvPr>
            <p:ph type="sldImg"/>
          </p:nvPr>
        </p:nvSpPr>
        <p:spPr>
          <a:ln/>
        </p:spPr>
      </p:sp>
      <p:sp>
        <p:nvSpPr>
          <p:cNvPr id="347140" name="Rectangle 1027"/>
          <p:cNvSpPr>
            <a:spLocks noGrp="1" noChangeArrowheads="1"/>
          </p:cNvSpPr>
          <p:nvPr>
            <p:ph type="body" idx="1"/>
          </p:nvPr>
        </p:nvSpPr>
        <p:spPr>
          <a:noFill/>
          <a:ln/>
        </p:spPr>
        <p:txBody>
          <a:bodyPr>
            <a:normAutofit lnSpcReduction="10000"/>
          </a:bodyPr>
          <a:lstStyle/>
          <a:p>
            <a:pPr eaLnBrk="1" hangingPunct="1">
              <a:lnSpc>
                <a:spcPct val="80000"/>
              </a:lnSpc>
            </a:pPr>
            <a:r>
              <a:rPr lang="en-US" sz="1100" b="1" dirty="0">
                <a:latin typeface="Arial" pitchFamily="34" charset="0"/>
              </a:rPr>
              <a:t>EXPERIMENTAL DESIGN</a:t>
            </a:r>
          </a:p>
          <a:p>
            <a:pPr eaLnBrk="1" hangingPunct="1">
              <a:lnSpc>
                <a:spcPct val="80000"/>
              </a:lnSpc>
            </a:pPr>
            <a:r>
              <a:rPr lang="en-US" sz="1100" dirty="0">
                <a:latin typeface="Arial" pitchFamily="34" charset="0"/>
              </a:rPr>
              <a:t>Experimental designs or random controlled trials (RCT) are seen as very scientific, factual and therefore in some circles as the best option in design. Think here about the pharmaceutical industry and what they do in testing new medications as they are developed – clinical or drug trials are perhaps the most widely known experimental designs. In those cases the new drug is given to some patients and a placebo is given to others to see the differences in health. Example of blind and double blind RCT, where recipients do not know what they are taking and when recipients and the people running the test do not know which medication / placebo is being given to whom. </a:t>
            </a:r>
          </a:p>
          <a:p>
            <a:pPr eaLnBrk="1" hangingPunct="1">
              <a:lnSpc>
                <a:spcPct val="80000"/>
              </a:lnSpc>
            </a:pPr>
            <a:endParaRPr lang="en-US" sz="1100" dirty="0">
              <a:latin typeface="Arial" pitchFamily="34" charset="0"/>
            </a:endParaRPr>
          </a:p>
          <a:p>
            <a:pPr eaLnBrk="1" hangingPunct="1">
              <a:lnSpc>
                <a:spcPct val="80000"/>
              </a:lnSpc>
              <a:buFontTx/>
              <a:buChar char="•"/>
            </a:pPr>
            <a:r>
              <a:rPr lang="en-US" sz="1100" b="1" dirty="0">
                <a:latin typeface="Arial" pitchFamily="34" charset="0"/>
              </a:rPr>
              <a:t>Links between interventions and observed outcomes</a:t>
            </a:r>
            <a:r>
              <a:rPr lang="en-US" sz="1100" dirty="0">
                <a:latin typeface="Arial" pitchFamily="34" charset="0"/>
              </a:rPr>
              <a:t> - The researchers are looking to see if the new drug results in better health outcomes than an old drug or a placebo (sugar pill with no real substance) – test attribution.</a:t>
            </a:r>
          </a:p>
          <a:p>
            <a:pPr eaLnBrk="1" hangingPunct="1">
              <a:lnSpc>
                <a:spcPct val="80000"/>
              </a:lnSpc>
              <a:buFontTx/>
              <a:buChar char="•"/>
            </a:pPr>
            <a:r>
              <a:rPr lang="en-US" sz="1100" b="1" dirty="0">
                <a:latin typeface="Arial" pitchFamily="34" charset="0"/>
              </a:rPr>
              <a:t>Treatment and Control Groups</a:t>
            </a:r>
            <a:r>
              <a:rPr lang="en-US" sz="1100" dirty="0">
                <a:latin typeface="Arial" pitchFamily="34" charset="0"/>
              </a:rPr>
              <a:t> – there needs to be a group getting the medication and a group not getting it – purposefully. This means at the beginning of the </a:t>
            </a:r>
            <a:r>
              <a:rPr lang="en-US" sz="1100" dirty="0" err="1">
                <a:latin typeface="Arial" pitchFamily="34" charset="0"/>
              </a:rPr>
              <a:t>programme</a:t>
            </a:r>
            <a:r>
              <a:rPr lang="en-US" sz="1100" dirty="0">
                <a:latin typeface="Arial" pitchFamily="34" charset="0"/>
              </a:rPr>
              <a:t> there needs to be a decision to withhold the intervention to a group of potential recipients. Notice that this makes an experimental evaluation design dependant on the design of the </a:t>
            </a:r>
            <a:r>
              <a:rPr lang="en-US" sz="1100" dirty="0" err="1">
                <a:latin typeface="Arial" pitchFamily="34" charset="0"/>
              </a:rPr>
              <a:t>programme</a:t>
            </a:r>
            <a:r>
              <a:rPr lang="en-US" sz="1100" dirty="0">
                <a:latin typeface="Arial" pitchFamily="34" charset="0"/>
              </a:rPr>
              <a:t> – must be done up front as you start your </a:t>
            </a:r>
            <a:r>
              <a:rPr lang="en-US" sz="1100" dirty="0" err="1">
                <a:latin typeface="Arial" pitchFamily="34" charset="0"/>
              </a:rPr>
              <a:t>programme</a:t>
            </a:r>
            <a:r>
              <a:rPr lang="en-US" sz="1100" dirty="0">
                <a:latin typeface="Arial" pitchFamily="34" charset="0"/>
              </a:rPr>
              <a:t>. Also, what implications do you withholding </a:t>
            </a:r>
            <a:r>
              <a:rPr lang="en-US" sz="1100" dirty="0" err="1">
                <a:latin typeface="Arial" pitchFamily="34" charset="0"/>
              </a:rPr>
              <a:t>programme</a:t>
            </a:r>
            <a:r>
              <a:rPr lang="en-US" sz="1100" dirty="0">
                <a:latin typeface="Arial" pitchFamily="34" charset="0"/>
              </a:rPr>
              <a:t> benefits might have for development work generally and for HR and GE responsive evaluation? Can you see any ethical issues at play here?</a:t>
            </a:r>
          </a:p>
          <a:p>
            <a:pPr eaLnBrk="1" hangingPunct="1">
              <a:lnSpc>
                <a:spcPct val="80000"/>
              </a:lnSpc>
              <a:buFontTx/>
              <a:buChar char="•"/>
            </a:pPr>
            <a:r>
              <a:rPr lang="en-US" sz="1100" b="1" dirty="0">
                <a:latin typeface="Arial" pitchFamily="34" charset="0"/>
              </a:rPr>
              <a:t>Random Assignment</a:t>
            </a:r>
            <a:r>
              <a:rPr lang="en-US" sz="1100" dirty="0">
                <a:latin typeface="Arial" pitchFamily="34" charset="0"/>
              </a:rPr>
              <a:t> – is also essential to an experimental design. Random means there must be an equal chance of being selected or not being selected – sort of like lotteries. In drug trials, all the sick patients must have an equal chance of being selected for the new drug and there are blind and double blind approaches – where the patient and or the researcher is not aware of who is taking which pill. This is to avoid possible bias in analyzing the results or demonstrating change. </a:t>
            </a:r>
          </a:p>
          <a:p>
            <a:pPr eaLnBrk="1" hangingPunct="1">
              <a:lnSpc>
                <a:spcPct val="80000"/>
              </a:lnSpc>
            </a:pPr>
            <a:r>
              <a:rPr lang="en-US" sz="1100" dirty="0">
                <a:latin typeface="Arial" pitchFamily="34" charset="0"/>
              </a:rPr>
              <a:t>Experimental designs, as you can see are very difficult to do in evaluation for these reasons. However, there are those who promote its use as the best method to be sure the </a:t>
            </a:r>
            <a:r>
              <a:rPr lang="en-US" sz="1100" dirty="0" err="1">
                <a:latin typeface="Arial" pitchFamily="34" charset="0"/>
              </a:rPr>
              <a:t>programme</a:t>
            </a:r>
            <a:r>
              <a:rPr lang="en-US" sz="1100" dirty="0">
                <a:latin typeface="Arial" pitchFamily="34" charset="0"/>
              </a:rPr>
              <a:t> activities were the </a:t>
            </a:r>
            <a:r>
              <a:rPr lang="en-US" sz="1100" b="1" i="1" dirty="0">
                <a:latin typeface="Arial" pitchFamily="34" charset="0"/>
              </a:rPr>
              <a:t>real</a:t>
            </a:r>
            <a:r>
              <a:rPr lang="en-US" sz="1100" dirty="0">
                <a:latin typeface="Arial" pitchFamily="34" charset="0"/>
              </a:rPr>
              <a:t> cause of the change. Let’s look at the other two options – quasi experimental and non experimental.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Rot="1" noChangeArrowheads="1" noTextEdit="1"/>
          </p:cNvSpPr>
          <p:nvPr>
            <p:ph type="sldImg"/>
          </p:nvPr>
        </p:nvSpPr>
        <p:spPr>
          <a:ln/>
        </p:spPr>
      </p:sp>
      <p:sp>
        <p:nvSpPr>
          <p:cNvPr id="348163" name="Rectangle 3"/>
          <p:cNvSpPr>
            <a:spLocks noGrp="1" noChangeArrowheads="1"/>
          </p:cNvSpPr>
          <p:nvPr>
            <p:ph type="body" idx="1"/>
          </p:nvPr>
        </p:nvSpPr>
        <p:spPr>
          <a:noFill/>
          <a:ln/>
        </p:spPr>
        <p:txBody>
          <a:bodyPr/>
          <a:lstStyle/>
          <a:p>
            <a:pPr>
              <a:lnSpc>
                <a:spcPct val="90000"/>
              </a:lnSpc>
            </a:pPr>
            <a:endParaRPr lang="en-US" sz="900" dirty="0">
              <a:latin typeface="Arial" pitchFamily="34" charset="0"/>
            </a:endParaRPr>
          </a:p>
          <a:p>
            <a:pPr>
              <a:lnSpc>
                <a:spcPct val="90000"/>
              </a:lnSpc>
            </a:pPr>
            <a:r>
              <a:rPr lang="en-US" sz="900" dirty="0">
                <a:latin typeface="Arial" pitchFamily="34" charset="0"/>
              </a:rPr>
              <a:t>US Dept of Ed “Scientifically Based Evaluation Methods” policy ( RCTs) at the Institute of Educational Sciences [www.ed.gov/programs/edresearch/applicant.html]  and the Poverty Action Lab, MIT: RCTs as “the gold standard in evaluation…” initiated and perpetuated a debate over the respective value of different evaluation designs – concluding that RCT was the ‘gold standard’  </a:t>
            </a:r>
          </a:p>
          <a:p>
            <a:pPr>
              <a:lnSpc>
                <a:spcPct val="90000"/>
              </a:lnSpc>
            </a:pPr>
            <a:endParaRPr lang="en-US" sz="900" dirty="0">
              <a:latin typeface="Arial" pitchFamily="34" charset="0"/>
            </a:endParaRPr>
          </a:p>
          <a:p>
            <a:pPr>
              <a:lnSpc>
                <a:spcPct val="90000"/>
              </a:lnSpc>
            </a:pPr>
            <a:r>
              <a:rPr lang="en-US" sz="900" dirty="0">
                <a:latin typeface="Arial" pitchFamily="34" charset="0"/>
              </a:rPr>
              <a:t>This had been a hotly contested issue within the evaluation community and it is important for you t be aware that there are those who promote RCTs as the best of all evaluation designs. However, there are also those who dismiss this notion – including the American Evaluation Association who indicate “…RCTs are not always best for determining causality and can be misleading. RCTs examine a limited number of isolated factors that are neither limited nor isolated in natural settings. The complex nature of causality and the multitude of actual influences on outcomes render RCTs less capable of discovering causality than designs sensitive to local culture and conditions and open to unanticipated causal factors.” (2003). Source: www.eval.org</a:t>
            </a:r>
          </a:p>
          <a:p>
            <a:pPr>
              <a:lnSpc>
                <a:spcPct val="90000"/>
              </a:lnSpc>
            </a:pPr>
            <a:endParaRPr lang="en-US" sz="900" dirty="0">
              <a:latin typeface="Arial" pitchFamily="34" charset="0"/>
            </a:endParaRPr>
          </a:p>
          <a:p>
            <a:pPr>
              <a:lnSpc>
                <a:spcPct val="90000"/>
              </a:lnSpc>
            </a:pPr>
            <a:r>
              <a:rPr lang="en-US" sz="900" dirty="0">
                <a:latin typeface="Arial" pitchFamily="34" charset="0"/>
              </a:rPr>
              <a:t>Conditions for which randomized control trials (RCTs) are especially appropriate (as presented by Michael Quinn Patton in 2005 [http://www.ifc.org/ifcext/sme.nsf/AttachmentsByTitle/MERandomizedControls.pdf/$FILE/MERandomizedControls.pdf ] </a:t>
            </a:r>
          </a:p>
          <a:p>
            <a:pPr>
              <a:lnSpc>
                <a:spcPct val="90000"/>
              </a:lnSpc>
              <a:buFontTx/>
              <a:buChar char="•"/>
            </a:pPr>
            <a:r>
              <a:rPr lang="en-US" sz="900" dirty="0">
                <a:latin typeface="Arial" pitchFamily="34" charset="0"/>
              </a:rPr>
              <a:t>A discrete, concrete intervention</a:t>
            </a:r>
          </a:p>
          <a:p>
            <a:pPr>
              <a:lnSpc>
                <a:spcPct val="90000"/>
              </a:lnSpc>
              <a:buFontTx/>
              <a:buChar char="•"/>
            </a:pPr>
            <a:r>
              <a:rPr lang="en-US" sz="900" dirty="0">
                <a:latin typeface="Arial" pitchFamily="34" charset="0"/>
              </a:rPr>
              <a:t>(treatment) – singular, well-specified</a:t>
            </a:r>
          </a:p>
          <a:p>
            <a:pPr>
              <a:lnSpc>
                <a:spcPct val="90000"/>
              </a:lnSpc>
              <a:buFontTx/>
              <a:buChar char="•"/>
            </a:pPr>
            <a:r>
              <a:rPr lang="en-US" sz="900" dirty="0">
                <a:latin typeface="Arial" pitchFamily="34" charset="0"/>
              </a:rPr>
              <a:t>Implementation can be standardized</a:t>
            </a:r>
          </a:p>
          <a:p>
            <a:pPr>
              <a:lnSpc>
                <a:spcPct val="90000"/>
              </a:lnSpc>
              <a:buFontTx/>
              <a:buChar char="•"/>
            </a:pPr>
            <a:r>
              <a:rPr lang="en-US" sz="900" dirty="0">
                <a:latin typeface="Arial" pitchFamily="34" charset="0"/>
              </a:rPr>
              <a:t>Implementation can be controlled</a:t>
            </a:r>
          </a:p>
          <a:p>
            <a:pPr>
              <a:lnSpc>
                <a:spcPct val="90000"/>
              </a:lnSpc>
              <a:buFontTx/>
              <a:buChar char="•"/>
            </a:pPr>
            <a:r>
              <a:rPr lang="en-US" sz="900" dirty="0">
                <a:latin typeface="Arial" pitchFamily="34" charset="0"/>
              </a:rPr>
              <a:t>Valid and reliable measures exist for</a:t>
            </a:r>
          </a:p>
          <a:p>
            <a:pPr>
              <a:lnSpc>
                <a:spcPct val="90000"/>
              </a:lnSpc>
              <a:buFontTx/>
              <a:buChar char="•"/>
            </a:pPr>
            <a:r>
              <a:rPr lang="en-US" sz="900" dirty="0">
                <a:latin typeface="Arial" pitchFamily="34" charset="0"/>
              </a:rPr>
              <a:t>the outcome to be tested</a:t>
            </a:r>
          </a:p>
          <a:p>
            <a:pPr>
              <a:lnSpc>
                <a:spcPct val="90000"/>
              </a:lnSpc>
              <a:buFontTx/>
              <a:buChar char="•"/>
            </a:pPr>
            <a:r>
              <a:rPr lang="en-US" sz="900" dirty="0">
                <a:latin typeface="Arial" pitchFamily="34" charset="0"/>
              </a:rPr>
              <a:t>Random assignment is possible</a:t>
            </a:r>
          </a:p>
          <a:p>
            <a:pPr>
              <a:lnSpc>
                <a:spcPct val="90000"/>
              </a:lnSpc>
              <a:buFontTx/>
              <a:buChar char="•"/>
            </a:pPr>
            <a:r>
              <a:rPr lang="en-US" sz="900" dirty="0">
                <a:latin typeface="Arial" pitchFamily="34" charset="0"/>
              </a:rPr>
              <a:t>Random assignment is ethical</a:t>
            </a:r>
          </a:p>
          <a:p>
            <a:pPr>
              <a:lnSpc>
                <a:spcPct val="90000"/>
              </a:lnSpc>
            </a:pPr>
            <a:endParaRPr lang="en-US" sz="900" b="1" dirty="0">
              <a:latin typeface="Arial" pitchFamily="34" charset="0"/>
            </a:endParaRPr>
          </a:p>
          <a:p>
            <a:pPr>
              <a:lnSpc>
                <a:spcPct val="90000"/>
              </a:lnSpc>
            </a:pPr>
            <a:endParaRPr lang="en-US" sz="900" dirty="0">
              <a:latin typeface="Arial" pitchFamily="34" charset="0"/>
            </a:endParaRPr>
          </a:p>
          <a:p>
            <a:pPr>
              <a:lnSpc>
                <a:spcPct val="90000"/>
              </a:lnSpc>
            </a:pPr>
            <a:endParaRPr lang="en-US" sz="900" dirty="0">
              <a:latin typeface="Arial" pitchFamily="34" charset="0"/>
            </a:endParaRPr>
          </a:p>
          <a:p>
            <a:pPr>
              <a:lnSpc>
                <a:spcPct val="90000"/>
              </a:lnSpc>
            </a:pPr>
            <a:endParaRPr lang="en-US" sz="900" b="1" dirty="0">
              <a:latin typeface="Arial" pitchFamily="34" charset="0"/>
            </a:endParaRPr>
          </a:p>
          <a:p>
            <a:pPr>
              <a:lnSpc>
                <a:spcPct val="90000"/>
              </a:lnSpc>
            </a:pPr>
            <a:endParaRPr lang="en-US" sz="900" b="1"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70CC11A9-7436-4201-ACBE-D5CE075CE7B1}" type="slidenum">
              <a:rPr lang="en-US" smtClean="0">
                <a:latin typeface="Arial" pitchFamily="34" charset="0"/>
              </a:rPr>
              <a:pPr/>
              <a:t>9</a:t>
            </a:fld>
            <a:endParaRPr lang="en-US" smtClean="0">
              <a:latin typeface="Arial" pitchFamily="34" charset="0"/>
            </a:endParaRPr>
          </a:p>
        </p:txBody>
      </p:sp>
      <p:sp>
        <p:nvSpPr>
          <p:cNvPr id="349187" name="Rectangle 1026"/>
          <p:cNvSpPr>
            <a:spLocks noRot="1" noChangeArrowheads="1" noTextEdit="1"/>
          </p:cNvSpPr>
          <p:nvPr>
            <p:ph type="sldImg"/>
          </p:nvPr>
        </p:nvSpPr>
        <p:spPr>
          <a:ln/>
        </p:spPr>
      </p:sp>
      <p:sp>
        <p:nvSpPr>
          <p:cNvPr id="349188" name="Rectangle 1027"/>
          <p:cNvSpPr>
            <a:spLocks noGrp="1" noChangeArrowheads="1"/>
          </p:cNvSpPr>
          <p:nvPr>
            <p:ph type="body" idx="1"/>
          </p:nvPr>
        </p:nvSpPr>
        <p:spPr>
          <a:noFill/>
          <a:ln/>
        </p:spPr>
        <p:txBody>
          <a:bodyPr>
            <a:normAutofit lnSpcReduction="10000"/>
          </a:bodyPr>
          <a:lstStyle/>
          <a:p>
            <a:pPr eaLnBrk="1" hangingPunct="1"/>
            <a:r>
              <a:rPr lang="en-US" sz="1100" b="1" dirty="0">
                <a:latin typeface="Arial" pitchFamily="34" charset="0"/>
              </a:rPr>
              <a:t>QUASI EXPERIMENTAL</a:t>
            </a:r>
          </a:p>
          <a:p>
            <a:pPr eaLnBrk="1" hangingPunct="1"/>
            <a:endParaRPr lang="en-US" sz="1100" dirty="0">
              <a:latin typeface="Arial" pitchFamily="34" charset="0"/>
            </a:endParaRPr>
          </a:p>
          <a:p>
            <a:pPr eaLnBrk="1" hangingPunct="1">
              <a:buFontTx/>
              <a:buChar char="•"/>
            </a:pPr>
            <a:r>
              <a:rPr lang="en-US" sz="1100" b="1" dirty="0">
                <a:latin typeface="Arial" pitchFamily="34" charset="0"/>
              </a:rPr>
              <a:t>Treatment and Comparison groups – </a:t>
            </a:r>
            <a:r>
              <a:rPr lang="en-US" sz="1100" dirty="0">
                <a:latin typeface="Arial" pitchFamily="34" charset="0"/>
              </a:rPr>
              <a:t>here we also use comparison groups,</a:t>
            </a:r>
            <a:r>
              <a:rPr lang="en-US" sz="1100" b="1" dirty="0">
                <a:latin typeface="Arial" pitchFamily="34" charset="0"/>
              </a:rPr>
              <a:t> </a:t>
            </a:r>
            <a:r>
              <a:rPr lang="en-US" sz="1100" dirty="0">
                <a:latin typeface="Arial" pitchFamily="34" charset="0"/>
              </a:rPr>
              <a:t>but these may not have been selected at the outset of the </a:t>
            </a:r>
            <a:r>
              <a:rPr lang="en-US" sz="1100" dirty="0" err="1">
                <a:latin typeface="Arial" pitchFamily="34" charset="0"/>
              </a:rPr>
              <a:t>programme</a:t>
            </a:r>
            <a:r>
              <a:rPr lang="en-US" sz="1100" dirty="0">
                <a:latin typeface="Arial" pitchFamily="34" charset="0"/>
              </a:rPr>
              <a:t>, they are not ‘control groups’. One might see comparison groups like a village who did not get the new wells or new road being examined in the evaluation to see what changes happened in the absence of the </a:t>
            </a:r>
            <a:r>
              <a:rPr lang="en-US" sz="1100" dirty="0" err="1">
                <a:latin typeface="Arial" pitchFamily="34" charset="0"/>
              </a:rPr>
              <a:t>programmme</a:t>
            </a:r>
            <a:r>
              <a:rPr lang="en-US" sz="1100" dirty="0">
                <a:latin typeface="Arial" pitchFamily="34" charset="0"/>
              </a:rPr>
              <a:t> or intervention. In this way we can often account for some changes that occurred through other means – not </a:t>
            </a:r>
            <a:r>
              <a:rPr lang="en-US" sz="1100" dirty="0" err="1">
                <a:latin typeface="Arial" pitchFamily="34" charset="0"/>
              </a:rPr>
              <a:t>programme</a:t>
            </a:r>
            <a:r>
              <a:rPr lang="en-US" sz="1100" dirty="0">
                <a:latin typeface="Arial" pitchFamily="34" charset="0"/>
              </a:rPr>
              <a:t> related. Use of comparison might show the relative influence of weather or other natural, social or economic factors. In some respects – it narrows down the attribution question – what caused the changes?   </a:t>
            </a:r>
          </a:p>
          <a:p>
            <a:pPr eaLnBrk="1" hangingPunct="1">
              <a:buFontTx/>
              <a:buChar char="•"/>
            </a:pPr>
            <a:endParaRPr lang="en-US" sz="1100" dirty="0">
              <a:latin typeface="Arial" pitchFamily="34" charset="0"/>
            </a:endParaRPr>
          </a:p>
          <a:p>
            <a:pPr eaLnBrk="1" hangingPunct="1">
              <a:buFontTx/>
              <a:buChar char="•"/>
            </a:pPr>
            <a:r>
              <a:rPr lang="en-US" sz="1100" b="1" dirty="0">
                <a:latin typeface="Arial" pitchFamily="34" charset="0"/>
              </a:rPr>
              <a:t>No Random Assignment</a:t>
            </a:r>
            <a:r>
              <a:rPr lang="en-US" sz="1100" dirty="0">
                <a:latin typeface="Arial" pitchFamily="34" charset="0"/>
              </a:rPr>
              <a:t> – quasi experimental does not use random assignment for the treatment and comparison group. The comparison group is NOT a control group. It is purposeful, to get select the best possible comparison – most similar factors at play. If you were about to do an evaluation of an agriculture program, you would want a comparison group that, to the extent possible, had similar weather, soil, etc as you had in your </a:t>
            </a:r>
            <a:r>
              <a:rPr lang="en-US" sz="1100" dirty="0" err="1">
                <a:latin typeface="Arial" pitchFamily="34" charset="0"/>
              </a:rPr>
              <a:t>programme</a:t>
            </a:r>
            <a:r>
              <a:rPr lang="en-US" sz="1100" dirty="0">
                <a:latin typeface="Arial" pitchFamily="34" charset="0"/>
              </a:rPr>
              <a:t> recipients group. </a:t>
            </a:r>
          </a:p>
          <a:p>
            <a:pPr eaLnBrk="1" hangingPunct="1">
              <a:buFontTx/>
              <a:buChar char="•"/>
            </a:pPr>
            <a:endParaRPr lang="en-US" sz="1100" dirty="0">
              <a:latin typeface="Arial" pitchFamily="34" charset="0"/>
            </a:endParaRPr>
          </a:p>
          <a:p>
            <a:pPr eaLnBrk="1" hangingPunct="1">
              <a:buFontTx/>
              <a:buChar char="•"/>
            </a:pPr>
            <a:r>
              <a:rPr lang="en-US" sz="1100" b="1" dirty="0">
                <a:latin typeface="Arial" pitchFamily="34" charset="0"/>
              </a:rPr>
              <a:t>Matching, cross section, time series, longitudinal</a:t>
            </a:r>
            <a:r>
              <a:rPr lang="en-US" sz="1100" dirty="0">
                <a:latin typeface="Arial" pitchFamily="34" charset="0"/>
              </a:rPr>
              <a:t> – these are different cuts or views. You may look at matching (comparison to </a:t>
            </a:r>
            <a:r>
              <a:rPr lang="en-US" sz="1100" dirty="0" err="1">
                <a:latin typeface="Arial" pitchFamily="34" charset="0"/>
              </a:rPr>
              <a:t>programme</a:t>
            </a:r>
            <a:r>
              <a:rPr lang="en-US" sz="1100" dirty="0">
                <a:latin typeface="Arial" pitchFamily="34" charset="0"/>
              </a:rPr>
              <a:t>), cross sectional as some aspect of the population, time series might look at the village over a period of years and longitudinal would look at the same </a:t>
            </a:r>
            <a:r>
              <a:rPr lang="en-US" sz="1100" dirty="0" err="1">
                <a:latin typeface="Arial" pitchFamily="34" charset="0"/>
              </a:rPr>
              <a:t>programme</a:t>
            </a:r>
            <a:r>
              <a:rPr lang="en-US" sz="1100" dirty="0">
                <a:latin typeface="Arial" pitchFamily="34" charset="0"/>
              </a:rPr>
              <a:t> recipients over time. Each of these aspects would be applied in the same manner to your </a:t>
            </a:r>
            <a:r>
              <a:rPr lang="en-US" sz="1100" dirty="0" err="1">
                <a:latin typeface="Arial" pitchFamily="34" charset="0"/>
              </a:rPr>
              <a:t>programme</a:t>
            </a:r>
            <a:r>
              <a:rPr lang="en-US" sz="1100" dirty="0">
                <a:latin typeface="Arial" pitchFamily="34" charset="0"/>
              </a:rPr>
              <a:t> recipients and to your comparison group.   </a:t>
            </a:r>
          </a:p>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18022842-650D-4A87-9428-D30CD55DE8A3}" type="slidenum">
              <a:rPr lang="en-US" smtClean="0">
                <a:latin typeface="Arial" pitchFamily="34" charset="0"/>
              </a:rPr>
              <a:pPr/>
              <a:t>10</a:t>
            </a:fld>
            <a:endParaRPr lang="en-US" smtClean="0">
              <a:latin typeface="Arial" pitchFamily="34" charset="0"/>
            </a:endParaRPr>
          </a:p>
        </p:txBody>
      </p:sp>
      <p:sp>
        <p:nvSpPr>
          <p:cNvPr id="350211" name="Rectangle 2"/>
          <p:cNvSpPr>
            <a:spLocks noRo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lnSpc>
                <a:spcPct val="90000"/>
              </a:lnSpc>
            </a:pPr>
            <a:r>
              <a:rPr lang="en-US" b="1" smtClean="0">
                <a:latin typeface="Arial" pitchFamily="34" charset="0"/>
              </a:rPr>
              <a:t>NON EXPERIMENTAL</a:t>
            </a:r>
          </a:p>
          <a:p>
            <a:pPr eaLnBrk="1" hangingPunct="1">
              <a:lnSpc>
                <a:spcPct val="90000"/>
              </a:lnSpc>
            </a:pPr>
            <a:r>
              <a:rPr lang="en-US" smtClean="0">
                <a:latin typeface="Arial" pitchFamily="34" charset="0"/>
              </a:rPr>
              <a:t>Sometimes referred to as Case Study design, where there are no comparisons made or comparison groups selected to enrich the analysis. The evaluation simply examines the recipients of the programme benefits before and after, over time, or at a single point in time (one shot). Usually employs qualitative methods such as observation, outcome mapping, success case studies, social agenda and advocacy approaches. </a:t>
            </a:r>
          </a:p>
          <a:p>
            <a:pPr eaLnBrk="1" hangingPunct="1">
              <a:lnSpc>
                <a:spcPct val="90000"/>
              </a:lnSpc>
            </a:pPr>
            <a:endParaRPr lang="en-US" smtClean="0">
              <a:latin typeface="Arial" pitchFamily="34" charset="0"/>
            </a:endParaRPr>
          </a:p>
          <a:p>
            <a:pPr eaLnBrk="1" hangingPunct="1">
              <a:lnSpc>
                <a:spcPct val="90000"/>
              </a:lnSpc>
            </a:pPr>
            <a:r>
              <a:rPr lang="en-US" smtClean="0">
                <a:latin typeface="Arial" pitchFamily="34" charset="0"/>
              </a:rPr>
              <a:t>There is a debate within the evaluation community on the use of experimental versus non or quasi experimental designs. Some advocate for only experimental id real attribution is to be assessed – it is being referred to by some as the Gold Standard – only using RCT’s. There is also push back against this train of though. Others argue rigor can be introduced in quasi experimental and that real life is often not amenable to experimental design for ethical, logistical and resource reasons. You as a manager need to be aware of the debate, to know that findings in quasi or non experimental evaluations may be called to question and attention needs to be paid to making it the most rigorous possible within your constraints. </a:t>
            </a:r>
          </a:p>
          <a:p>
            <a:pPr eaLnBrk="1" hangingPunct="1">
              <a:lnSpc>
                <a:spcPct val="90000"/>
              </a:lnSpc>
            </a:pPr>
            <a:endParaRPr lang="en-US" smtClean="0">
              <a:latin typeface="Arial" pitchFamily="34" charset="0"/>
            </a:endParaRPr>
          </a:p>
          <a:p>
            <a:pPr eaLnBrk="1" hangingPunct="1">
              <a:lnSpc>
                <a:spcPct val="90000"/>
              </a:lnSpc>
            </a:pPr>
            <a:r>
              <a:rPr lang="en-US" smtClean="0">
                <a:latin typeface="Arial" pitchFamily="34" charset="0"/>
              </a:rPr>
              <a:t>Think about the logic model we developed earlier. Notice that the design challenges we talked about here primarily focus on the </a:t>
            </a:r>
            <a:r>
              <a:rPr lang="en-US" i="1" u="sng" smtClean="0">
                <a:latin typeface="Arial" pitchFamily="34" charset="0"/>
              </a:rPr>
              <a:t>lines between the boxes</a:t>
            </a:r>
            <a:r>
              <a:rPr lang="en-US" smtClean="0">
                <a:latin typeface="Arial" pitchFamily="34" charset="0"/>
              </a:rPr>
              <a:t> in your logic model or the causal relationships and attribution – much more that they focus on what’s </a:t>
            </a:r>
            <a:r>
              <a:rPr lang="en-US" i="1" u="sng" smtClean="0">
                <a:latin typeface="Arial" pitchFamily="34" charset="0"/>
              </a:rPr>
              <a:t>in the boxes</a:t>
            </a:r>
            <a:r>
              <a:rPr lang="en-US" smtClean="0">
                <a:latin typeface="Arial" pitchFamily="34" charset="0"/>
              </a:rPr>
              <a:t>, the results (outputs, outcomes &amp; impacts). These are the challenges you face as a programme manager – not just deciding what result you are after, but importantly how you will get there.  And the evaluator is challenged to assess the extent to which you got it right, with an evaluation that will be useful and credible.</a:t>
            </a:r>
          </a:p>
          <a:p>
            <a:pPr eaLnBrk="1" hangingPunct="1">
              <a:lnSpc>
                <a:spcPct val="90000"/>
              </a:lnSpc>
            </a:pPr>
            <a:endParaRPr lang="en-US" smtClean="0">
              <a:latin typeface="Arial" pitchFamily="34" charset="0"/>
            </a:endParaRPr>
          </a:p>
          <a:p>
            <a:pPr eaLnBrk="1" hangingPunct="1">
              <a:lnSpc>
                <a:spcPct val="90000"/>
              </a:lnSpc>
            </a:pPr>
            <a:endParaRPr lang="en-US" smtClean="0">
              <a:latin typeface="Arial" pitchFamily="34" charset="0"/>
            </a:endParaRPr>
          </a:p>
          <a:p>
            <a:pPr eaLnBrk="1" hangingPunct="1">
              <a:lnSpc>
                <a:spcPct val="90000"/>
              </a:lnSpc>
            </a:pPr>
            <a:endParaRPr lang="en-US" smtClean="0">
              <a:latin typeface="Arial" pitchFamily="34" charset="0"/>
            </a:endParaRPr>
          </a:p>
          <a:p>
            <a:pPr eaLnBrk="1" hangingPunct="1">
              <a:lnSpc>
                <a:spcPct val="90000"/>
              </a:lnSpc>
            </a:pPr>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Ro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r>
              <a:rPr lang="en-US" sz="1100" b="1" dirty="0">
                <a:latin typeface="Arial" pitchFamily="34" charset="0"/>
              </a:rPr>
              <a:t>“REALITY CHECK”</a:t>
            </a:r>
          </a:p>
          <a:p>
            <a:pPr>
              <a:buFontTx/>
              <a:buChar char="•"/>
            </a:pPr>
            <a:r>
              <a:rPr lang="en-US" sz="1100" dirty="0">
                <a:latin typeface="Arial" pitchFamily="34" charset="0"/>
              </a:rPr>
              <a:t>Evaluation Design Examples Handout 2-2-3</a:t>
            </a:r>
          </a:p>
          <a:p>
            <a:pPr>
              <a:buFontTx/>
              <a:buChar char="•"/>
            </a:pPr>
            <a:r>
              <a:rPr lang="en-US" sz="1100" dirty="0">
                <a:latin typeface="Arial" pitchFamily="34" charset="0"/>
              </a:rPr>
              <a:t>Course example case – what type of design used?</a:t>
            </a:r>
          </a:p>
          <a:p>
            <a:pPr>
              <a:buFontTx/>
              <a:buChar char="•"/>
            </a:pPr>
            <a:r>
              <a:rPr lang="en-US" sz="1100" dirty="0">
                <a:latin typeface="Arial" pitchFamily="34" charset="0"/>
              </a:rPr>
              <a:t>How might these theories or designs apply to an evaluation of your current </a:t>
            </a:r>
            <a:r>
              <a:rPr lang="en-US" sz="1100" dirty="0" err="1">
                <a:latin typeface="Arial" pitchFamily="34" charset="0"/>
              </a:rPr>
              <a:t>programmes</a:t>
            </a:r>
            <a:r>
              <a:rPr lang="en-US" sz="1100" dirty="0">
                <a:latin typeface="Arial" pitchFamily="34" charset="0"/>
              </a:rPr>
              <a:t>?</a:t>
            </a:r>
          </a:p>
          <a:p>
            <a:pPr>
              <a:buFontTx/>
              <a:buChar char="•"/>
            </a:pPr>
            <a:endParaRPr lang="en-US" sz="1100" dirty="0">
              <a:latin typeface="Arial" pitchFamily="34" charset="0"/>
            </a:endParaRPr>
          </a:p>
          <a:p>
            <a:r>
              <a:rPr lang="en-US" sz="1100" dirty="0">
                <a:latin typeface="Arial" pitchFamily="34" charset="0"/>
              </a:rPr>
              <a:t>Again referring to our quote </a:t>
            </a:r>
            <a:r>
              <a:rPr lang="en-US" sz="1100" b="1" i="1" dirty="0">
                <a:latin typeface="Arial" pitchFamily="34" charset="0"/>
              </a:rPr>
              <a:t>“I consider it a universal rule that a good evaluation is "custom made"; in other words, each evaluation is unique (Patton, 1986). A good evaluation is designed at a given time, for specific users and in a specific context. It is based on the set of knowledge that is actually available within given constraints of time and budget. Each evaluation warrants being built with an ad hoc method to answer specific questions.” </a:t>
            </a:r>
            <a:r>
              <a:rPr lang="fr-FR" sz="1100" i="1" dirty="0">
                <a:latin typeface="Arial" pitchFamily="34" charset="0"/>
              </a:rPr>
              <a:t>By Jacques </a:t>
            </a:r>
            <a:r>
              <a:rPr lang="fr-FR" sz="1100" i="1" dirty="0" err="1">
                <a:latin typeface="Arial" pitchFamily="34" charset="0"/>
              </a:rPr>
              <a:t>Toulemonde</a:t>
            </a:r>
            <a:r>
              <a:rPr lang="fr-FR" sz="1100" i="1" dirty="0">
                <a:latin typeface="Arial" pitchFamily="34" charset="0"/>
              </a:rPr>
              <a:t>, </a:t>
            </a:r>
            <a:r>
              <a:rPr lang="fr-FR" sz="1100" dirty="0" err="1">
                <a:latin typeface="Arial" pitchFamily="34" charset="0"/>
              </a:rPr>
              <a:t>Associate</a:t>
            </a:r>
            <a:r>
              <a:rPr lang="fr-FR" sz="1100" dirty="0">
                <a:latin typeface="Arial" pitchFamily="34" charset="0"/>
              </a:rPr>
              <a:t> </a:t>
            </a:r>
            <a:r>
              <a:rPr lang="fr-FR" sz="1100" dirty="0" err="1">
                <a:latin typeface="Arial" pitchFamily="34" charset="0"/>
              </a:rPr>
              <a:t>director</a:t>
            </a:r>
            <a:r>
              <a:rPr lang="fr-FR" sz="1100" dirty="0">
                <a:latin typeface="Arial" pitchFamily="34" charset="0"/>
              </a:rPr>
              <a:t>, Centre for </a:t>
            </a:r>
            <a:r>
              <a:rPr lang="fr-FR" sz="1100" dirty="0" err="1">
                <a:latin typeface="Arial" pitchFamily="34" charset="0"/>
              </a:rPr>
              <a:t>European</a:t>
            </a:r>
            <a:r>
              <a:rPr lang="fr-FR" sz="1100" dirty="0">
                <a:latin typeface="Arial" pitchFamily="34" charset="0"/>
              </a:rPr>
              <a:t> Evaluation Expertise in a </a:t>
            </a:r>
            <a:r>
              <a:rPr lang="en-US" sz="1100" dirty="0">
                <a:latin typeface="Arial" pitchFamily="34" charset="0"/>
              </a:rPr>
              <a:t>Paper for </a:t>
            </a:r>
            <a:r>
              <a:rPr lang="en-US" sz="1100" dirty="0" err="1">
                <a:latin typeface="Arial" pitchFamily="34" charset="0"/>
              </a:rPr>
              <a:t>Vierteljahrshefte</a:t>
            </a:r>
            <a:r>
              <a:rPr lang="en-US" sz="1100" dirty="0">
                <a:latin typeface="Arial" pitchFamily="34" charset="0"/>
              </a:rPr>
              <a:t> </a:t>
            </a:r>
            <a:r>
              <a:rPr lang="en-US" sz="1100" dirty="0" err="1">
                <a:latin typeface="Arial" pitchFamily="34" charset="0"/>
              </a:rPr>
              <a:t>zur</a:t>
            </a:r>
            <a:r>
              <a:rPr lang="en-US" sz="1100" dirty="0">
                <a:latin typeface="Arial" pitchFamily="34" charset="0"/>
              </a:rPr>
              <a:t> </a:t>
            </a:r>
            <a:r>
              <a:rPr lang="en-US" sz="1100" dirty="0" err="1">
                <a:latin typeface="Arial" pitchFamily="34" charset="0"/>
              </a:rPr>
              <a:t>Wirtschaftsforschung</a:t>
            </a:r>
            <a:r>
              <a:rPr lang="en-US" sz="1100" dirty="0">
                <a:latin typeface="Arial" pitchFamily="34" charset="0"/>
              </a:rPr>
              <a:t> – with reference to Michael Quinn Patton’s (1986) Utilization-focused Evaluation.</a:t>
            </a:r>
          </a:p>
          <a:p>
            <a:pPr>
              <a:buFontTx/>
              <a:buChar char="•"/>
            </a:pPr>
            <a:r>
              <a:rPr lang="en-US" sz="1100" dirty="0">
                <a:latin typeface="Arial" pitchFamily="34" charset="0"/>
              </a:rPr>
              <a:t>Can you see how context influences the choice of theoretical approach and of evaluation design?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a:ln/>
        </p:spPr>
      </p:sp>
      <p:sp>
        <p:nvSpPr>
          <p:cNvPr id="380931" name="Notes Placeholder 2"/>
          <p:cNvSpPr>
            <a:spLocks noGrp="1"/>
          </p:cNvSpPr>
          <p:nvPr>
            <p:ph type="body" idx="1"/>
          </p:nvPr>
        </p:nvSpPr>
        <p:spPr>
          <a:noFill/>
          <a:ln/>
        </p:spPr>
        <p:txBody>
          <a:bodyPr/>
          <a:lstStyle/>
          <a:p>
            <a:r>
              <a:rPr lang="en-US" sz="1100" b="1" dirty="0">
                <a:latin typeface="Arial" pitchFamily="34" charset="0"/>
              </a:rPr>
              <a:t>HR &amp; GE Methods</a:t>
            </a:r>
          </a:p>
          <a:p>
            <a:endParaRPr lang="en-US" dirty="0" smtClean="0">
              <a:latin typeface="Arial" pitchFamily="34" charset="0"/>
            </a:endParaRPr>
          </a:p>
          <a:p>
            <a:pPr eaLnBrk="1" hangingPunct="1"/>
            <a:r>
              <a:rPr lang="en-US" sz="1100" dirty="0">
                <a:latin typeface="Arial" pitchFamily="34" charset="0"/>
              </a:rPr>
              <a:t>Whatever set of methods you use, ensure that they are HR and GE responsive to the situation of women in their particular context  </a:t>
            </a:r>
          </a:p>
          <a:p>
            <a:pPr eaLnBrk="1" hangingPunct="1"/>
            <a:endParaRPr lang="en-US" sz="1100" b="1" i="1" u="sng" dirty="0">
              <a:latin typeface="Arial" pitchFamily="34" charset="0"/>
            </a:endParaRPr>
          </a:p>
          <a:p>
            <a:pPr eaLnBrk="1" hangingPunct="1"/>
            <a:r>
              <a:rPr lang="en-US" sz="1100" b="1" i="1" u="sng" dirty="0">
                <a:latin typeface="Arial" pitchFamily="34" charset="0"/>
              </a:rPr>
              <a:t>Example</a:t>
            </a:r>
            <a:r>
              <a:rPr lang="en-US" sz="1100" b="1" i="1" dirty="0">
                <a:latin typeface="Arial" pitchFamily="34" charset="0"/>
              </a:rPr>
              <a:t>:</a:t>
            </a:r>
            <a:r>
              <a:rPr lang="en-US" sz="1100" b="1" dirty="0">
                <a:latin typeface="Arial" pitchFamily="34" charset="0"/>
              </a:rPr>
              <a:t> </a:t>
            </a:r>
          </a:p>
          <a:p>
            <a:pPr eaLnBrk="1" hangingPunct="1"/>
            <a:endParaRPr lang="en-US" sz="1100" b="1" dirty="0">
              <a:latin typeface="Arial" pitchFamily="34" charset="0"/>
            </a:endParaRPr>
          </a:p>
          <a:p>
            <a:pPr eaLnBrk="1" hangingPunct="1"/>
            <a:r>
              <a:rPr lang="en-US" sz="1100" dirty="0">
                <a:latin typeface="Arial" pitchFamily="34" charset="0"/>
              </a:rPr>
              <a:t>If you chose interviewing as one of your methods, consider the following:</a:t>
            </a:r>
          </a:p>
          <a:p>
            <a:pPr eaLnBrk="1" hangingPunct="1"/>
            <a:endParaRPr lang="en-US" sz="1100" dirty="0">
              <a:latin typeface="Arial" pitchFamily="34" charset="0"/>
            </a:endParaRPr>
          </a:p>
          <a:p>
            <a:pPr eaLnBrk="1" hangingPunct="1"/>
            <a:r>
              <a:rPr lang="en-US" sz="1100" dirty="0">
                <a:latin typeface="Arial" pitchFamily="34" charset="0"/>
              </a:rPr>
              <a:t>	Are the interviews conducted at convenient times?</a:t>
            </a:r>
          </a:p>
          <a:p>
            <a:pPr eaLnBrk="1" hangingPunct="1"/>
            <a:r>
              <a:rPr lang="en-US" sz="1100" dirty="0">
                <a:latin typeface="Arial" pitchFamily="34" charset="0"/>
              </a:rPr>
              <a:t>	 By interviewers with whom the participants will speak freely? </a:t>
            </a:r>
          </a:p>
          <a:p>
            <a:pPr eaLnBrk="1" hangingPunct="1"/>
            <a:r>
              <a:rPr lang="en-US" sz="1100" dirty="0">
                <a:latin typeface="Arial" pitchFamily="34" charset="0"/>
              </a:rPr>
              <a:t>	Using language they can understand?</a:t>
            </a:r>
          </a:p>
          <a:p>
            <a:pPr eaLnBrk="1" hangingPunct="1"/>
            <a:r>
              <a:rPr lang="en-US" sz="1100" dirty="0">
                <a:latin typeface="Arial" pitchFamily="34" charset="0"/>
              </a:rPr>
              <a:t>	In places that they can access readily?</a:t>
            </a:r>
          </a:p>
          <a:p>
            <a:pPr eaLnBrk="1" hangingPunct="1"/>
            <a:r>
              <a:rPr lang="en-US" sz="1100" dirty="0">
                <a:latin typeface="Arial" pitchFamily="34" charset="0"/>
              </a:rPr>
              <a:t>	Are there cultural constraints that restrict their ability to participate in interviews at all?  		</a:t>
            </a:r>
          </a:p>
          <a:p>
            <a:pPr lvl="1" eaLnBrk="1" hangingPunct="1"/>
            <a:r>
              <a:rPr lang="en-US" dirty="0">
                <a:latin typeface="Arial" pitchFamily="34" charset="0"/>
              </a:rPr>
              <a:t>  </a:t>
            </a:r>
          </a:p>
          <a:p>
            <a:endParaRPr lang="en-US" dirty="0" smtClean="0">
              <a:latin typeface="Arial" pitchFamily="34" charset="0"/>
            </a:endParaRPr>
          </a:p>
        </p:txBody>
      </p:sp>
      <p:sp>
        <p:nvSpPr>
          <p:cNvPr id="380932" name="Slide Number Placeholder 3"/>
          <p:cNvSpPr>
            <a:spLocks noGrp="1"/>
          </p:cNvSpPr>
          <p:nvPr>
            <p:ph type="sldNum" sz="quarter" idx="5"/>
          </p:nvPr>
        </p:nvSpPr>
        <p:spPr>
          <a:noFill/>
        </p:spPr>
        <p:txBody>
          <a:bodyPr/>
          <a:lstStyle/>
          <a:p>
            <a:fld id="{3FF98625-2384-4F8A-A865-E3553CBC82D5}" type="slidenum">
              <a:rPr lang="en-US" smtClean="0">
                <a:latin typeface="Arial" pitchFamily="34" charset="0"/>
              </a:rPr>
              <a:pPr/>
              <a:t>31</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 roles of researcher and subject/participant rejected; everyone brings their own strengths. </a:t>
            </a:r>
          </a:p>
          <a:p>
            <a:r>
              <a:rPr lang="en-US" dirty="0" smtClean="0"/>
              <a:t>Distinguish: practical: knowledge for action – classroom teacher - humanist</a:t>
            </a:r>
          </a:p>
          <a:p>
            <a:r>
              <a:rPr lang="en-US" dirty="0" smtClean="0"/>
              <a:t>Transformative-address issues of power in favor of the poor and marginalized - </a:t>
            </a:r>
            <a:r>
              <a:rPr lang="en-US" dirty="0" err="1" smtClean="0"/>
              <a:t>radicalist</a:t>
            </a:r>
            <a:endParaRPr lang="en-US" dirty="0"/>
          </a:p>
        </p:txBody>
      </p:sp>
      <p:sp>
        <p:nvSpPr>
          <p:cNvPr id="4" name="Slide Number Placeholder 3"/>
          <p:cNvSpPr>
            <a:spLocks noGrp="1"/>
          </p:cNvSpPr>
          <p:nvPr>
            <p:ph type="sldNum" sz="quarter" idx="10"/>
          </p:nvPr>
        </p:nvSpPr>
        <p:spPr/>
        <p:txBody>
          <a:bodyPr/>
          <a:lstStyle/>
          <a:p>
            <a:fld id="{5B08A0B4-2244-4F47-9BD2-449A23B78832}" type="slidenum">
              <a:rPr lang="en-US" smtClean="0"/>
              <a:pPr/>
              <a:t>52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your theory of teaching? What is your theory</a:t>
            </a:r>
            <a:r>
              <a:rPr lang="en-US" baseline="0" dirty="0" smtClean="0"/>
              <a:t> of learning?</a:t>
            </a:r>
          </a:p>
          <a:p>
            <a:r>
              <a:rPr lang="en-US" baseline="0" dirty="0" smtClean="0"/>
              <a:t>What is your theory of research?</a:t>
            </a:r>
            <a:endParaRPr lang="en-US" dirty="0"/>
          </a:p>
        </p:txBody>
      </p:sp>
      <p:sp>
        <p:nvSpPr>
          <p:cNvPr id="4" name="Slide Number Placeholder 3"/>
          <p:cNvSpPr>
            <a:spLocks noGrp="1"/>
          </p:cNvSpPr>
          <p:nvPr>
            <p:ph type="sldNum" sz="quarter" idx="10"/>
          </p:nvPr>
        </p:nvSpPr>
        <p:spPr/>
        <p:txBody>
          <a:bodyPr/>
          <a:lstStyle/>
          <a:p>
            <a:fld id="{5B08A0B4-2244-4F47-9BD2-449A23B78832}" type="slidenum">
              <a:rPr lang="en-US" smtClean="0"/>
              <a:pPr/>
              <a:t>53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n-US" smtClean="0"/>
              <a:t>7/5/2011</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fi-FI" smtClean="0"/>
              <a:t>IPEN Almaty Kazakhstan July 2011 Mertens</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43ED041-4526-476B-928E-8718372F243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7/5/2011</a:t>
            </a:r>
            <a:endParaRPr lang="en-US"/>
          </a:p>
        </p:txBody>
      </p:sp>
      <p:sp>
        <p:nvSpPr>
          <p:cNvPr id="5" name="Footer Placeholder 4"/>
          <p:cNvSpPr>
            <a:spLocks noGrp="1"/>
          </p:cNvSpPr>
          <p:nvPr>
            <p:ph type="ftr" sz="quarter" idx="11"/>
          </p:nvPr>
        </p:nvSpPr>
        <p:spPr/>
        <p:txBody>
          <a:bodyPr/>
          <a:lstStyle/>
          <a:p>
            <a:r>
              <a:rPr lang="fi-FI" smtClean="0"/>
              <a:t>IPEN Almaty Kazakhstan July 2011 Mertens</a:t>
            </a:r>
            <a:endParaRPr lang="en-US"/>
          </a:p>
        </p:txBody>
      </p:sp>
      <p:sp>
        <p:nvSpPr>
          <p:cNvPr id="6" name="Slide Number Placeholder 5"/>
          <p:cNvSpPr>
            <a:spLocks noGrp="1"/>
          </p:cNvSpPr>
          <p:nvPr>
            <p:ph type="sldNum" sz="quarter" idx="12"/>
          </p:nvPr>
        </p:nvSpPr>
        <p:spPr/>
        <p:txBody>
          <a:bodyPr/>
          <a:lstStyle/>
          <a:p>
            <a:fld id="{343ED041-4526-476B-928E-8718372F24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n-US" smtClean="0"/>
              <a:t>7/5/2011</a:t>
            </a:r>
            <a:endParaRPr lang="en-US"/>
          </a:p>
        </p:txBody>
      </p:sp>
      <p:sp>
        <p:nvSpPr>
          <p:cNvPr id="5" name="Footer Placeholder 4"/>
          <p:cNvSpPr>
            <a:spLocks noGrp="1"/>
          </p:cNvSpPr>
          <p:nvPr>
            <p:ph type="ftr" sz="quarter" idx="11"/>
          </p:nvPr>
        </p:nvSpPr>
        <p:spPr>
          <a:xfrm>
            <a:off x="457201" y="6248207"/>
            <a:ext cx="5573483" cy="365125"/>
          </a:xfrm>
        </p:spPr>
        <p:txBody>
          <a:bodyPr/>
          <a:lstStyle/>
          <a:p>
            <a:r>
              <a:rPr lang="fi-FI" smtClean="0"/>
              <a:t>IPEN Almaty Kazakhstan July 2011 Mertens</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43ED041-4526-476B-928E-8718372F24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7/5/2011</a:t>
            </a:r>
            <a:endParaRPr lang="en-US"/>
          </a:p>
        </p:txBody>
      </p:sp>
      <p:sp>
        <p:nvSpPr>
          <p:cNvPr id="5" name="Footer Placeholder 4"/>
          <p:cNvSpPr>
            <a:spLocks noGrp="1"/>
          </p:cNvSpPr>
          <p:nvPr>
            <p:ph type="ftr" sz="quarter" idx="11"/>
          </p:nvPr>
        </p:nvSpPr>
        <p:spPr/>
        <p:txBody>
          <a:bodyPr/>
          <a:lstStyle/>
          <a:p>
            <a:r>
              <a:rPr lang="fi-FI" smtClean="0"/>
              <a:t>IPEN Almaty Kazakhstan July 2011 Mertens</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3ED041-4526-476B-928E-8718372F243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7/5/2011</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43ED041-4526-476B-928E-8718372F2438}" type="slidenum">
              <a:rPr lang="en-US" smtClean="0"/>
              <a:t>‹#›</a:t>
            </a:fld>
            <a:endParaRPr lang="en-US"/>
          </a:p>
        </p:txBody>
      </p:sp>
      <p:sp>
        <p:nvSpPr>
          <p:cNvPr id="14" name="Footer Placeholder 13"/>
          <p:cNvSpPr>
            <a:spLocks noGrp="1"/>
          </p:cNvSpPr>
          <p:nvPr>
            <p:ph type="ftr" sz="quarter" idx="12"/>
          </p:nvPr>
        </p:nvSpPr>
        <p:spPr/>
        <p:txBody>
          <a:bodyPr/>
          <a:lstStyle/>
          <a:p>
            <a:r>
              <a:rPr lang="fi-FI" smtClean="0"/>
              <a:t>IPEN Almaty Kazakhstan July 2011 Mertens</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r>
              <a:rPr lang="en-US" smtClean="0"/>
              <a:t>7/5/2011</a:t>
            </a:r>
            <a:endParaRPr lang="en-US"/>
          </a:p>
        </p:txBody>
      </p:sp>
      <p:sp>
        <p:nvSpPr>
          <p:cNvPr id="10" name="Slide Number Placeholder 9"/>
          <p:cNvSpPr>
            <a:spLocks noGrp="1"/>
          </p:cNvSpPr>
          <p:nvPr>
            <p:ph type="sldNum" sz="quarter" idx="16"/>
          </p:nvPr>
        </p:nvSpPr>
        <p:spPr/>
        <p:txBody>
          <a:bodyPr rtlCol="0"/>
          <a:lstStyle/>
          <a:p>
            <a:fld id="{343ED041-4526-476B-928E-8718372F2438}" type="slidenum">
              <a:rPr lang="en-US" smtClean="0"/>
              <a:t>‹#›</a:t>
            </a:fld>
            <a:endParaRPr lang="en-US"/>
          </a:p>
        </p:txBody>
      </p:sp>
      <p:sp>
        <p:nvSpPr>
          <p:cNvPr id="12" name="Footer Placeholder 11"/>
          <p:cNvSpPr>
            <a:spLocks noGrp="1"/>
          </p:cNvSpPr>
          <p:nvPr>
            <p:ph type="ftr" sz="quarter" idx="17"/>
          </p:nvPr>
        </p:nvSpPr>
        <p:spPr/>
        <p:txBody>
          <a:bodyPr rtlCol="0"/>
          <a:lstStyle/>
          <a:p>
            <a:r>
              <a:rPr lang="fi-FI" smtClean="0"/>
              <a:t>IPEN Almaty Kazakhstan July 2011 Mertens</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r>
              <a:rPr lang="en-US" smtClean="0"/>
              <a:t>7/5/2011</a:t>
            </a:r>
            <a:endParaRPr lang="en-US"/>
          </a:p>
        </p:txBody>
      </p:sp>
      <p:sp>
        <p:nvSpPr>
          <p:cNvPr id="12" name="Slide Number Placeholder 11"/>
          <p:cNvSpPr>
            <a:spLocks noGrp="1"/>
          </p:cNvSpPr>
          <p:nvPr>
            <p:ph type="sldNum" sz="quarter" idx="16"/>
          </p:nvPr>
        </p:nvSpPr>
        <p:spPr/>
        <p:txBody>
          <a:bodyPr rtlCol="0"/>
          <a:lstStyle/>
          <a:p>
            <a:fld id="{343ED041-4526-476B-928E-8718372F2438}" type="slidenum">
              <a:rPr lang="en-US" smtClean="0"/>
              <a:t>‹#›</a:t>
            </a:fld>
            <a:endParaRPr lang="en-US"/>
          </a:p>
        </p:txBody>
      </p:sp>
      <p:sp>
        <p:nvSpPr>
          <p:cNvPr id="14" name="Footer Placeholder 13"/>
          <p:cNvSpPr>
            <a:spLocks noGrp="1"/>
          </p:cNvSpPr>
          <p:nvPr>
            <p:ph type="ftr" sz="quarter" idx="17"/>
          </p:nvPr>
        </p:nvSpPr>
        <p:spPr/>
        <p:txBody>
          <a:bodyPr rtlCol="0"/>
          <a:lstStyle/>
          <a:p>
            <a:r>
              <a:rPr lang="fi-FI" smtClean="0"/>
              <a:t>IPEN Almaty Kazakhstan July 2011 Mertens</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7/5/2011</a:t>
            </a:r>
            <a:endParaRPr lang="en-US"/>
          </a:p>
        </p:txBody>
      </p:sp>
      <p:sp>
        <p:nvSpPr>
          <p:cNvPr id="4" name="Footer Placeholder 3"/>
          <p:cNvSpPr>
            <a:spLocks noGrp="1"/>
          </p:cNvSpPr>
          <p:nvPr>
            <p:ph type="ftr" sz="quarter" idx="11"/>
          </p:nvPr>
        </p:nvSpPr>
        <p:spPr/>
        <p:txBody>
          <a:bodyPr/>
          <a:lstStyle/>
          <a:p>
            <a:r>
              <a:rPr lang="fi-FI" smtClean="0"/>
              <a:t>IPEN Almaty Kazakhstan July 2011 Mertens</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43ED041-4526-476B-928E-8718372F24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7/5/2011</a:t>
            </a:r>
            <a:endParaRPr lang="en-US"/>
          </a:p>
        </p:txBody>
      </p:sp>
      <p:sp>
        <p:nvSpPr>
          <p:cNvPr id="3" name="Footer Placeholder 2"/>
          <p:cNvSpPr>
            <a:spLocks noGrp="1"/>
          </p:cNvSpPr>
          <p:nvPr>
            <p:ph type="ftr" sz="quarter" idx="11"/>
          </p:nvPr>
        </p:nvSpPr>
        <p:spPr/>
        <p:txBody>
          <a:bodyPr/>
          <a:lstStyle/>
          <a:p>
            <a:r>
              <a:rPr lang="fi-FI" smtClean="0"/>
              <a:t>IPEN Almaty Kazakhstan July 2011 Mertens</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43ED041-4526-476B-928E-8718372F24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7/5/2011</a:t>
            </a:r>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43ED041-4526-476B-928E-8718372F243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r>
              <a:rPr lang="en-US" smtClean="0"/>
              <a:t>7/5/2011</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43ED041-4526-476B-928E-8718372F243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fi-FI" smtClean="0"/>
              <a:t>IPEN Almaty Kazakhstan July 2011 Mertens</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lang="en-US" smtClean="0"/>
              <a:t>7/5/2011</a:t>
            </a: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fi-FI" smtClean="0"/>
              <a:t>IPEN Almaty Kazakhstan July 2011 Mertens</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43ED041-4526-476B-928E-8718372F24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hyperlink" Target="mailto:Donna.Mertens@Gallaudet.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71600"/>
            <a:ext cx="8153400" cy="2228851"/>
          </a:xfrm>
        </p:spPr>
        <p:txBody>
          <a:bodyPr>
            <a:normAutofit fontScale="90000"/>
          </a:bodyPr>
          <a:lstStyle/>
          <a:p>
            <a:r>
              <a:rPr lang="en-US" dirty="0" smtClean="0"/>
              <a:t>UNWOMEN/IPEN Transformative Mixed Methods Evaluation:</a:t>
            </a:r>
            <a:br>
              <a:rPr lang="en-US" dirty="0" smtClean="0"/>
            </a:br>
            <a:r>
              <a:rPr lang="en-US" dirty="0" smtClean="0"/>
              <a:t>Day 2 Quantitative &amp; Qualitative Methods</a:t>
            </a:r>
            <a:endParaRPr lang="en-US" dirty="0"/>
          </a:p>
        </p:txBody>
      </p:sp>
      <p:sp>
        <p:nvSpPr>
          <p:cNvPr id="3" name="Subtitle 2"/>
          <p:cNvSpPr>
            <a:spLocks noGrp="1"/>
          </p:cNvSpPr>
          <p:nvPr>
            <p:ph type="subTitle" idx="1"/>
          </p:nvPr>
        </p:nvSpPr>
        <p:spPr>
          <a:xfrm>
            <a:off x="1600200" y="3581400"/>
            <a:ext cx="7162800" cy="2362200"/>
          </a:xfrm>
        </p:spPr>
        <p:txBody>
          <a:bodyPr>
            <a:normAutofit/>
          </a:bodyPr>
          <a:lstStyle/>
          <a:p>
            <a:r>
              <a:rPr lang="en-US" dirty="0" smtClean="0"/>
              <a:t>Prof. Donna M. Mertens</a:t>
            </a:r>
          </a:p>
          <a:p>
            <a:r>
              <a:rPr lang="en-US" dirty="0" smtClean="0"/>
              <a:t>Gallaudet University</a:t>
            </a:r>
          </a:p>
          <a:p>
            <a:r>
              <a:rPr lang="en-US" dirty="0" err="1" smtClean="0"/>
              <a:t>Almaty</a:t>
            </a:r>
            <a:r>
              <a:rPr lang="en-US" dirty="0" smtClean="0"/>
              <a:t>, Kazakhstan</a:t>
            </a:r>
          </a:p>
          <a:p>
            <a:r>
              <a:rPr lang="en-US" dirty="0" smtClean="0"/>
              <a:t>July 2011</a:t>
            </a:r>
            <a:endParaRPr lang="en-US" dirty="0"/>
          </a:p>
        </p:txBody>
      </p:sp>
      <p:sp>
        <p:nvSpPr>
          <p:cNvPr id="4" name="Date Placeholder 3"/>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
        <p:nvSpPr>
          <p:cNvPr id="5" name="Slide Number Placeholder 4"/>
          <p:cNvSpPr>
            <a:spLocks noGrp="1"/>
          </p:cNvSpPr>
          <p:nvPr>
            <p:ph type="sldNum" sz="quarter" idx="12"/>
          </p:nvPr>
        </p:nvSpPr>
        <p:spPr/>
        <p:txBody>
          <a:bodyPr/>
          <a:lstStyle/>
          <a:p>
            <a:fld id="{B121B909-78AC-4084-B0AC-CF0A96B8E5AC}"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fontScale="90000"/>
          </a:bodyPr>
          <a:lstStyle/>
          <a:p>
            <a:pPr eaLnBrk="1" hangingPunct="1"/>
            <a:r>
              <a:rPr lang="en-US" dirty="0" smtClean="0"/>
              <a:t>NON-EXPERIMENTAL (Single Group)</a:t>
            </a:r>
            <a:endParaRPr lang="en-US" dirty="0" smtClean="0"/>
          </a:p>
        </p:txBody>
      </p:sp>
      <p:sp>
        <p:nvSpPr>
          <p:cNvPr id="116739" name="Rectangle 3"/>
          <p:cNvSpPr>
            <a:spLocks noGrp="1" noChangeArrowheads="1"/>
          </p:cNvSpPr>
          <p:nvPr>
            <p:ph sz="quarter" idx="1"/>
          </p:nvPr>
        </p:nvSpPr>
        <p:spPr>
          <a:xfrm>
            <a:off x="395288" y="1628775"/>
            <a:ext cx="8229600" cy="4724400"/>
          </a:xfrm>
        </p:spPr>
        <p:txBody>
          <a:bodyPr/>
          <a:lstStyle/>
          <a:p>
            <a:pPr eaLnBrk="1" hangingPunct="1"/>
            <a:r>
              <a:rPr lang="en-US" b="1" dirty="0" smtClean="0"/>
              <a:t>Sometimes referred to as Case Study </a:t>
            </a:r>
            <a:r>
              <a:rPr lang="en-US" b="1" dirty="0" smtClean="0"/>
              <a:t>design but this is confusing because case study is also used to describe a qualitative design</a:t>
            </a:r>
            <a:endParaRPr lang="en-US" b="1" dirty="0" smtClean="0"/>
          </a:p>
          <a:p>
            <a:pPr eaLnBrk="1" hangingPunct="1"/>
            <a:endParaRPr lang="en-US" b="1" dirty="0" smtClean="0"/>
          </a:p>
          <a:p>
            <a:pPr eaLnBrk="1" hangingPunct="1"/>
            <a:r>
              <a:rPr lang="en-US" b="1" dirty="0" smtClean="0"/>
              <a:t>No comparison groups</a:t>
            </a:r>
          </a:p>
          <a:p>
            <a:pPr eaLnBrk="1" hangingPunct="1"/>
            <a:endParaRPr lang="en-US" b="1" dirty="0" smtClean="0"/>
          </a:p>
          <a:p>
            <a:pPr eaLnBrk="1" hangingPunct="1"/>
            <a:r>
              <a:rPr lang="en-US" b="1" dirty="0" smtClean="0"/>
              <a:t>Before and after, time series, one shot, cross sectional</a:t>
            </a:r>
          </a:p>
        </p:txBody>
      </p:sp>
      <p:sp>
        <p:nvSpPr>
          <p:cNvPr id="116740" name="Slide Number Placeholder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10AE988-9136-49C9-9DE4-C5ABE56F0BA8}" type="slidenum">
              <a:rPr kumimoji="1" lang="en-US" sz="1400">
                <a:latin typeface="Gill Sans MT" pitchFamily="34" charset="0"/>
              </a:rPr>
              <a:pPr algn="r"/>
              <a:t>10</a:t>
            </a:fld>
            <a:endParaRPr kumimoji="1" lang="en-US" sz="1400">
              <a:latin typeface="Gill Sans MT" pitchFamily="34" charset="0"/>
            </a:endParaRPr>
          </a:p>
        </p:txBody>
      </p:sp>
      <p:sp>
        <p:nvSpPr>
          <p:cNvPr id="116741" name="Footer Placeholder 8"/>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kumimoji="1" lang="en-US" sz="1400">
                <a:latin typeface="Gill Sans MT" pitchFamily="34" charset="0"/>
              </a:rPr>
              <a:t>Module 2-2</a:t>
            </a:r>
          </a:p>
        </p:txBody>
      </p:sp>
      <p:sp>
        <p:nvSpPr>
          <p:cNvPr id="6" name="Date Placeholder 5"/>
          <p:cNvSpPr>
            <a:spLocks noGrp="1"/>
          </p:cNvSpPr>
          <p:nvPr>
            <p:ph type="dt" sz="half" idx="10"/>
          </p:nvPr>
        </p:nvSpPr>
        <p:spPr/>
        <p:txBody>
          <a:bodyPr/>
          <a:lstStyle/>
          <a:p>
            <a:r>
              <a:rPr lang="en-US" smtClean="0"/>
              <a:t>7/5/2011</a:t>
            </a:r>
            <a:endParaRPr lang="en-US"/>
          </a:p>
        </p:txBody>
      </p:sp>
      <p:sp>
        <p:nvSpPr>
          <p:cNvPr id="7" name="Slide Number Placeholder 6"/>
          <p:cNvSpPr>
            <a:spLocks noGrp="1"/>
          </p:cNvSpPr>
          <p:nvPr>
            <p:ph type="sldNum" sz="quarter" idx="12"/>
          </p:nvPr>
        </p:nvSpPr>
        <p:spPr/>
        <p:txBody>
          <a:bodyPr>
            <a:normAutofit fontScale="85000" lnSpcReduction="20000"/>
          </a:bodyPr>
          <a:lstStyle/>
          <a:p>
            <a:fld id="{343ED041-4526-476B-928E-8718372F2438}" type="slidenum">
              <a:rPr lang="en-US" smtClean="0"/>
              <a:t>10</a:t>
            </a:fld>
            <a:endParaRPr lang="en-US"/>
          </a:p>
        </p:txBody>
      </p:sp>
      <p:sp>
        <p:nvSpPr>
          <p:cNvPr id="8" name="Footer Placeholder 7"/>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38200" y="1828800"/>
            <a:ext cx="3200400" cy="2541588"/>
          </a:xfrm>
          <a:prstGeom prst="rect">
            <a:avLst/>
          </a:prstGeom>
          <a:solidFill>
            <a:srgbClr val="FCCBBA"/>
          </a:solidFill>
          <a:ln w="76200" cap="rnd">
            <a:solidFill>
              <a:schemeClr val="accent2"/>
            </a:solidFill>
            <a:prstDash val="sysDot"/>
            <a:miter lim="800000"/>
            <a:headEnd/>
            <a:tailEnd/>
          </a:ln>
        </p:spPr>
        <p:txBody>
          <a:bodyPr>
            <a:spAutoFit/>
          </a:bodyPr>
          <a:lstStyle/>
          <a:p>
            <a:pPr algn="ctr">
              <a:spcBef>
                <a:spcPct val="50000"/>
              </a:spcBef>
            </a:pPr>
            <a:r>
              <a:rPr lang="en-US" sz="2400" b="1">
                <a:latin typeface="Times New Roman" pitchFamily="18" charset="0"/>
              </a:rPr>
              <a:t>Independent Variable Treatment        </a:t>
            </a:r>
          </a:p>
          <a:p>
            <a:pPr algn="ctr">
              <a:spcBef>
                <a:spcPct val="50000"/>
              </a:spcBef>
            </a:pPr>
            <a:r>
              <a:rPr lang="en-US" sz="2400">
                <a:latin typeface="Times New Roman" pitchFamily="18" charset="0"/>
              </a:rPr>
              <a:t>The variable(s) on which the groups in your research study differ.</a:t>
            </a:r>
          </a:p>
        </p:txBody>
      </p:sp>
      <p:sp>
        <p:nvSpPr>
          <p:cNvPr id="5123" name="Text Box 3"/>
          <p:cNvSpPr txBox="1">
            <a:spLocks noChangeArrowheads="1"/>
          </p:cNvSpPr>
          <p:nvPr/>
        </p:nvSpPr>
        <p:spPr bwMode="auto">
          <a:xfrm>
            <a:off x="5715000" y="1752600"/>
            <a:ext cx="3048000" cy="2541588"/>
          </a:xfrm>
          <a:prstGeom prst="rect">
            <a:avLst/>
          </a:prstGeom>
          <a:solidFill>
            <a:srgbClr val="99FF99"/>
          </a:solidFill>
          <a:ln w="76200">
            <a:solidFill>
              <a:schemeClr val="tx1"/>
            </a:solidFill>
            <a:prstDash val="lgDashDotDot"/>
            <a:miter lim="800000"/>
            <a:headEnd/>
            <a:tailEnd/>
          </a:ln>
        </p:spPr>
        <p:txBody>
          <a:bodyPr>
            <a:spAutoFit/>
          </a:bodyPr>
          <a:lstStyle/>
          <a:p>
            <a:pPr algn="ctr">
              <a:spcBef>
                <a:spcPct val="50000"/>
              </a:spcBef>
            </a:pPr>
            <a:r>
              <a:rPr lang="en-US" sz="2400" b="1">
                <a:latin typeface="Times New Roman" pitchFamily="18" charset="0"/>
              </a:rPr>
              <a:t>Dependent Variable</a:t>
            </a:r>
            <a:endParaRPr lang="en-US" sz="2400" b="1" u="sng">
              <a:latin typeface="Times New Roman" pitchFamily="18" charset="0"/>
            </a:endParaRPr>
          </a:p>
          <a:p>
            <a:pPr algn="ctr">
              <a:spcBef>
                <a:spcPct val="50000"/>
              </a:spcBef>
            </a:pPr>
            <a:r>
              <a:rPr lang="en-US" sz="2400">
                <a:latin typeface="Times New Roman" pitchFamily="18" charset="0"/>
              </a:rPr>
              <a:t>The variable that the researcher is interested in measuring to see if there is a difference. </a:t>
            </a:r>
          </a:p>
        </p:txBody>
      </p:sp>
      <p:sp>
        <p:nvSpPr>
          <p:cNvPr id="6148" name="Rectangle 4"/>
          <p:cNvSpPr>
            <a:spLocks noChangeArrowheads="1"/>
          </p:cNvSpPr>
          <p:nvPr/>
        </p:nvSpPr>
        <p:spPr bwMode="auto">
          <a:xfrm>
            <a:off x="1676400" y="457200"/>
            <a:ext cx="7772400" cy="1143000"/>
          </a:xfrm>
          <a:prstGeom prst="rect">
            <a:avLst/>
          </a:prstGeom>
          <a:noFill/>
          <a:ln w="9525">
            <a:noFill/>
            <a:miter lim="800000"/>
            <a:headEnd/>
            <a:tailEnd/>
          </a:ln>
        </p:spPr>
        <p:txBody>
          <a:bodyPr anchor="ctr"/>
          <a:lstStyle/>
          <a:p>
            <a:r>
              <a:rPr lang="en-US" sz="4400">
                <a:solidFill>
                  <a:schemeClr val="tx2"/>
                </a:solidFill>
                <a:latin typeface="Arial Narrow" pitchFamily="34" charset="0"/>
              </a:rPr>
              <a:t>Research Terminology</a:t>
            </a:r>
          </a:p>
        </p:txBody>
      </p:sp>
      <p:sp>
        <p:nvSpPr>
          <p:cNvPr id="6149" name="Oval 5"/>
          <p:cNvSpPr>
            <a:spLocks noChangeArrowheads="1"/>
          </p:cNvSpPr>
          <p:nvPr/>
        </p:nvSpPr>
        <p:spPr bwMode="auto">
          <a:xfrm>
            <a:off x="3581400" y="4419600"/>
            <a:ext cx="2819400" cy="2438400"/>
          </a:xfrm>
          <a:prstGeom prst="ellipse">
            <a:avLst/>
          </a:prstGeom>
          <a:solidFill>
            <a:schemeClr val="bg2"/>
          </a:solidFill>
          <a:ln w="9525">
            <a:solidFill>
              <a:schemeClr val="tx1"/>
            </a:solidFill>
            <a:round/>
            <a:headEnd/>
            <a:tailEnd/>
          </a:ln>
        </p:spPr>
        <p:txBody>
          <a:bodyPr wrap="none" anchor="ctr"/>
          <a:lstStyle/>
          <a:p>
            <a:pPr algn="ctr"/>
            <a:endParaRPr lang="en-US" sz="2000">
              <a:solidFill>
                <a:schemeClr val="bg1"/>
              </a:solidFill>
              <a:latin typeface="Stencil" pitchFamily="82" charset="0"/>
            </a:endParaRPr>
          </a:p>
        </p:txBody>
      </p:sp>
      <p:sp>
        <p:nvSpPr>
          <p:cNvPr id="6150" name="Text Box 6"/>
          <p:cNvSpPr txBox="1">
            <a:spLocks noChangeArrowheads="1"/>
          </p:cNvSpPr>
          <p:nvPr/>
        </p:nvSpPr>
        <p:spPr bwMode="auto">
          <a:xfrm>
            <a:off x="4038600" y="5181600"/>
            <a:ext cx="1905000" cy="923330"/>
          </a:xfrm>
          <a:prstGeom prst="rect">
            <a:avLst/>
          </a:prstGeom>
          <a:noFill/>
          <a:ln w="9525">
            <a:noFill/>
            <a:miter lim="800000"/>
            <a:headEnd/>
            <a:tailEnd/>
          </a:ln>
        </p:spPr>
        <p:txBody>
          <a:bodyPr>
            <a:spAutoFit/>
          </a:bodyPr>
          <a:lstStyle/>
          <a:p>
            <a:pPr algn="ctr">
              <a:spcBef>
                <a:spcPct val="50000"/>
              </a:spcBef>
            </a:pPr>
            <a:r>
              <a:rPr lang="en-US" b="1" dirty="0" smtClean="0">
                <a:solidFill>
                  <a:schemeClr val="accent1"/>
                </a:solidFill>
                <a:latin typeface="Times New Roman" pitchFamily="18" charset="0"/>
              </a:rPr>
              <a:t>Students </a:t>
            </a:r>
            <a:r>
              <a:rPr lang="en-US" b="1" dirty="0">
                <a:solidFill>
                  <a:schemeClr val="accent1"/>
                </a:solidFill>
                <a:latin typeface="Times New Roman" pitchFamily="18" charset="0"/>
              </a:rPr>
              <a:t>studying e</a:t>
            </a:r>
            <a:r>
              <a:rPr lang="en-US" b="1" dirty="0" smtClean="0">
                <a:solidFill>
                  <a:schemeClr val="accent1"/>
                </a:solidFill>
                <a:latin typeface="Times New Roman" pitchFamily="18" charset="0"/>
              </a:rPr>
              <a:t>valuation </a:t>
            </a:r>
            <a:endParaRPr lang="en-US" b="1" dirty="0">
              <a:solidFill>
                <a:schemeClr val="accent1"/>
              </a:solidFill>
              <a:latin typeface="Times New Roman" pitchFamily="18" charset="0"/>
            </a:endParaRPr>
          </a:p>
        </p:txBody>
      </p:sp>
      <p:sp>
        <p:nvSpPr>
          <p:cNvPr id="5127" name="Text Box 7"/>
          <p:cNvSpPr txBox="1">
            <a:spLocks noChangeArrowheads="1"/>
          </p:cNvSpPr>
          <p:nvPr/>
        </p:nvSpPr>
        <p:spPr bwMode="auto">
          <a:xfrm>
            <a:off x="152400" y="4876800"/>
            <a:ext cx="3352800" cy="898525"/>
          </a:xfrm>
          <a:prstGeom prst="rect">
            <a:avLst/>
          </a:prstGeom>
          <a:solidFill>
            <a:srgbClr val="FCCBBA"/>
          </a:solidFill>
          <a:ln w="76200" cap="rnd">
            <a:solidFill>
              <a:schemeClr val="accent2"/>
            </a:solidFill>
            <a:prstDash val="sysDot"/>
            <a:miter lim="800000"/>
            <a:headEnd/>
            <a:tailEnd/>
          </a:ln>
        </p:spPr>
        <p:txBody>
          <a:bodyPr>
            <a:spAutoFit/>
          </a:bodyPr>
          <a:lstStyle/>
          <a:p>
            <a:pPr>
              <a:spcBef>
                <a:spcPct val="50000"/>
              </a:spcBef>
            </a:pPr>
            <a:r>
              <a:rPr lang="en-US" sz="2400">
                <a:latin typeface="Times New Roman" pitchFamily="18" charset="0"/>
              </a:rPr>
              <a:t>Weekly 2 hours training  with special program.</a:t>
            </a:r>
          </a:p>
        </p:txBody>
      </p:sp>
      <p:sp>
        <p:nvSpPr>
          <p:cNvPr id="5128" name="Text Box 8"/>
          <p:cNvSpPr txBox="1">
            <a:spLocks noChangeArrowheads="1"/>
          </p:cNvSpPr>
          <p:nvPr/>
        </p:nvSpPr>
        <p:spPr bwMode="auto">
          <a:xfrm>
            <a:off x="6629400" y="5029200"/>
            <a:ext cx="2286000" cy="514350"/>
          </a:xfrm>
          <a:prstGeom prst="rect">
            <a:avLst/>
          </a:prstGeom>
          <a:solidFill>
            <a:srgbClr val="99FF99"/>
          </a:solidFill>
          <a:ln w="57150">
            <a:solidFill>
              <a:schemeClr val="tx1"/>
            </a:solidFill>
            <a:prstDash val="dashDot"/>
            <a:miter lim="800000"/>
            <a:headEnd/>
            <a:tailEnd/>
          </a:ln>
        </p:spPr>
        <p:txBody>
          <a:bodyPr>
            <a:spAutoFit/>
          </a:bodyPr>
          <a:lstStyle/>
          <a:p>
            <a:pPr>
              <a:spcBef>
                <a:spcPct val="50000"/>
              </a:spcBef>
            </a:pPr>
            <a:r>
              <a:rPr lang="en-US" sz="2400">
                <a:latin typeface="Times New Roman" pitchFamily="18" charset="0"/>
              </a:rPr>
              <a:t>Semester Grade</a:t>
            </a:r>
          </a:p>
        </p:txBody>
      </p:sp>
      <p:sp>
        <p:nvSpPr>
          <p:cNvPr id="6153" name="Text Box 9"/>
          <p:cNvSpPr txBox="1">
            <a:spLocks noChangeArrowheads="1"/>
          </p:cNvSpPr>
          <p:nvPr/>
        </p:nvSpPr>
        <p:spPr bwMode="auto">
          <a:xfrm>
            <a:off x="4648200" y="4572000"/>
            <a:ext cx="838200" cy="457200"/>
          </a:xfrm>
          <a:prstGeom prst="rect">
            <a:avLst/>
          </a:prstGeom>
          <a:noFill/>
          <a:ln w="9525">
            <a:noFill/>
            <a:miter lim="800000"/>
            <a:headEnd/>
            <a:tailEnd/>
          </a:ln>
        </p:spPr>
        <p:txBody>
          <a:bodyPr>
            <a:spAutoFit/>
          </a:bodyPr>
          <a:lstStyle/>
          <a:p>
            <a:pPr>
              <a:spcBef>
                <a:spcPct val="50000"/>
              </a:spcBef>
            </a:pPr>
            <a:r>
              <a:rPr lang="en-US" sz="2400" b="1" dirty="0">
                <a:solidFill>
                  <a:schemeClr val="accent1"/>
                </a:solidFill>
                <a:latin typeface="Times New Roman" pitchFamily="18" charset="0"/>
              </a:rPr>
              <a:t>60</a:t>
            </a:r>
          </a:p>
        </p:txBody>
      </p:sp>
      <p:sp>
        <p:nvSpPr>
          <p:cNvPr id="10" name="Date Placeholder 9"/>
          <p:cNvSpPr>
            <a:spLocks noGrp="1"/>
          </p:cNvSpPr>
          <p:nvPr>
            <p:ph type="dt" sz="half" idx="10"/>
          </p:nvPr>
        </p:nvSpPr>
        <p:spPr/>
        <p:txBody>
          <a:bodyPr/>
          <a:lstStyle/>
          <a:p>
            <a:r>
              <a:rPr lang="en-US" smtClean="0"/>
              <a:t>7/5/2011</a:t>
            </a:r>
            <a:endParaRPr lang="en-US"/>
          </a:p>
        </p:txBody>
      </p:sp>
      <p:sp>
        <p:nvSpPr>
          <p:cNvPr id="11" name="Slide Number Placeholder 10"/>
          <p:cNvSpPr>
            <a:spLocks noGrp="1"/>
          </p:cNvSpPr>
          <p:nvPr>
            <p:ph type="sldNum" sz="quarter" idx="12"/>
          </p:nvPr>
        </p:nvSpPr>
        <p:spPr/>
        <p:txBody>
          <a:bodyPr/>
          <a:lstStyle/>
          <a:p>
            <a:fld id="{343ED041-4526-476B-928E-8718372F2438}" type="slidenum">
              <a:rPr lang="en-US" smtClean="0"/>
              <a:t>11</a:t>
            </a:fld>
            <a:endParaRPr lang="en-US"/>
          </a:p>
        </p:txBody>
      </p:sp>
      <p:sp>
        <p:nvSpPr>
          <p:cNvPr id="12" name="Footer Placeholder 11"/>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randombar(horizontal)">
                                      <p:cBhvr>
                                        <p:cTn id="7" dur="5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ox(i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randombar(horizontal)">
                                      <p:cBhvr>
                                        <p:cTn id="17" dur="500"/>
                                        <p:tgtEl>
                                          <p:spTgt spid="51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blinds(horizontal)">
                                      <p:cBhvr>
                                        <p:cTn id="2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autoUpdateAnimBg="0"/>
      <p:bldP spid="5123" grpId="0" animBg="1" autoUpdateAnimBg="0"/>
      <p:bldP spid="5127" grpId="0" animBg="1" autoUpdateAnimBg="0"/>
      <p:bldP spid="512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71575" y="274638"/>
            <a:ext cx="7515225" cy="1143000"/>
          </a:xfrm>
        </p:spPr>
        <p:txBody>
          <a:bodyPr/>
          <a:lstStyle/>
          <a:p>
            <a:pPr algn="l" eaLnBrk="1" hangingPunct="1"/>
            <a:r>
              <a:rPr lang="en-US" smtClean="0"/>
              <a:t>Research Terminology</a:t>
            </a:r>
          </a:p>
        </p:txBody>
      </p:sp>
      <p:sp>
        <p:nvSpPr>
          <p:cNvPr id="7171" name="Oval 3"/>
          <p:cNvSpPr>
            <a:spLocks noChangeArrowheads="1"/>
          </p:cNvSpPr>
          <p:nvPr/>
        </p:nvSpPr>
        <p:spPr bwMode="auto">
          <a:xfrm>
            <a:off x="3429000" y="4419600"/>
            <a:ext cx="2819400" cy="2438400"/>
          </a:xfrm>
          <a:prstGeom prst="ellipse">
            <a:avLst/>
          </a:prstGeom>
          <a:solidFill>
            <a:schemeClr val="bg2"/>
          </a:solidFill>
          <a:ln w="9525">
            <a:solidFill>
              <a:schemeClr val="tx1"/>
            </a:solidFill>
            <a:round/>
            <a:headEnd/>
            <a:tailEnd/>
          </a:ln>
        </p:spPr>
        <p:txBody>
          <a:bodyPr wrap="none" anchor="ctr"/>
          <a:lstStyle/>
          <a:p>
            <a:pPr algn="ctr"/>
            <a:endParaRPr lang="en-US" sz="2000">
              <a:solidFill>
                <a:schemeClr val="bg1"/>
              </a:solidFill>
              <a:latin typeface="Stencil" pitchFamily="82" charset="0"/>
            </a:endParaRPr>
          </a:p>
        </p:txBody>
      </p:sp>
      <p:sp>
        <p:nvSpPr>
          <p:cNvPr id="7172" name="Line 4"/>
          <p:cNvSpPr>
            <a:spLocks noChangeShapeType="1"/>
          </p:cNvSpPr>
          <p:nvPr/>
        </p:nvSpPr>
        <p:spPr bwMode="auto">
          <a:xfrm>
            <a:off x="4800600" y="4419600"/>
            <a:ext cx="0" cy="2438400"/>
          </a:xfrm>
          <a:prstGeom prst="line">
            <a:avLst/>
          </a:prstGeom>
          <a:noFill/>
          <a:ln w="76200">
            <a:solidFill>
              <a:schemeClr val="tx1"/>
            </a:solidFill>
            <a:round/>
            <a:headEnd/>
            <a:tailEnd/>
          </a:ln>
        </p:spPr>
        <p:txBody>
          <a:bodyPr wrap="none"/>
          <a:lstStyle/>
          <a:p>
            <a:endParaRPr lang="en-US"/>
          </a:p>
        </p:txBody>
      </p:sp>
      <p:sp>
        <p:nvSpPr>
          <p:cNvPr id="6149" name="Text Box 5"/>
          <p:cNvSpPr txBox="1">
            <a:spLocks noChangeArrowheads="1"/>
          </p:cNvSpPr>
          <p:nvPr/>
        </p:nvSpPr>
        <p:spPr bwMode="auto">
          <a:xfrm>
            <a:off x="6096000" y="5334000"/>
            <a:ext cx="2590800" cy="898525"/>
          </a:xfrm>
          <a:prstGeom prst="rect">
            <a:avLst/>
          </a:prstGeom>
          <a:solidFill>
            <a:schemeClr val="bg1"/>
          </a:solidFill>
          <a:ln w="76200" cap="rnd">
            <a:solidFill>
              <a:schemeClr val="tx1"/>
            </a:solidFill>
            <a:prstDash val="sysDot"/>
            <a:miter lim="800000"/>
            <a:headEnd/>
            <a:tailEnd/>
          </a:ln>
        </p:spPr>
        <p:txBody>
          <a:bodyPr>
            <a:spAutoFit/>
          </a:bodyPr>
          <a:lstStyle/>
          <a:p>
            <a:pPr algn="ctr">
              <a:spcBef>
                <a:spcPct val="50000"/>
              </a:spcBef>
            </a:pPr>
            <a:r>
              <a:rPr lang="en-US" sz="2400">
                <a:latin typeface="Times New Roman" pitchFamily="18" charset="0"/>
              </a:rPr>
              <a:t>No treatment added</a:t>
            </a:r>
          </a:p>
        </p:txBody>
      </p:sp>
      <p:sp>
        <p:nvSpPr>
          <p:cNvPr id="6150" name="Text Box 6"/>
          <p:cNvSpPr txBox="1">
            <a:spLocks noChangeArrowheads="1"/>
          </p:cNvSpPr>
          <p:nvPr/>
        </p:nvSpPr>
        <p:spPr bwMode="auto">
          <a:xfrm>
            <a:off x="762000" y="5181600"/>
            <a:ext cx="2819400" cy="1263650"/>
          </a:xfrm>
          <a:prstGeom prst="rect">
            <a:avLst/>
          </a:prstGeom>
          <a:solidFill>
            <a:srgbClr val="FFCC99"/>
          </a:solidFill>
          <a:ln w="76200" cap="rnd">
            <a:solidFill>
              <a:schemeClr val="accent2"/>
            </a:solidFill>
            <a:prstDash val="sysDot"/>
            <a:miter lim="800000"/>
            <a:headEnd/>
            <a:tailEnd/>
          </a:ln>
        </p:spPr>
        <p:txBody>
          <a:bodyPr>
            <a:spAutoFit/>
          </a:bodyPr>
          <a:lstStyle/>
          <a:p>
            <a:pPr algn="ctr">
              <a:spcBef>
                <a:spcPct val="50000"/>
              </a:spcBef>
            </a:pPr>
            <a:r>
              <a:rPr lang="en-US" sz="2400">
                <a:latin typeface="Times New Roman" pitchFamily="18" charset="0"/>
              </a:rPr>
              <a:t>Weekly 2 hour training  with special program.</a:t>
            </a:r>
          </a:p>
        </p:txBody>
      </p:sp>
      <p:sp>
        <p:nvSpPr>
          <p:cNvPr id="7175" name="Text Box 7"/>
          <p:cNvSpPr txBox="1">
            <a:spLocks noChangeArrowheads="1"/>
          </p:cNvSpPr>
          <p:nvPr/>
        </p:nvSpPr>
        <p:spPr bwMode="auto">
          <a:xfrm>
            <a:off x="3962400" y="5257800"/>
            <a:ext cx="1905000" cy="923330"/>
          </a:xfrm>
          <a:prstGeom prst="rect">
            <a:avLst/>
          </a:prstGeom>
          <a:noFill/>
          <a:ln w="9525">
            <a:noFill/>
            <a:miter lim="800000"/>
            <a:headEnd/>
            <a:tailEnd/>
          </a:ln>
        </p:spPr>
        <p:txBody>
          <a:bodyPr>
            <a:spAutoFit/>
          </a:bodyPr>
          <a:lstStyle/>
          <a:p>
            <a:pPr algn="ctr">
              <a:spcBef>
                <a:spcPct val="50000"/>
              </a:spcBef>
            </a:pPr>
            <a:r>
              <a:rPr lang="en-US" b="1" dirty="0" smtClean="0">
                <a:solidFill>
                  <a:schemeClr val="accent1"/>
                </a:solidFill>
                <a:latin typeface="Times New Roman" pitchFamily="18" charset="0"/>
              </a:rPr>
              <a:t>Students </a:t>
            </a:r>
            <a:r>
              <a:rPr lang="en-US" b="1" dirty="0">
                <a:solidFill>
                  <a:schemeClr val="accent1"/>
                </a:solidFill>
                <a:latin typeface="Times New Roman" pitchFamily="18" charset="0"/>
              </a:rPr>
              <a:t>studying  </a:t>
            </a:r>
            <a:r>
              <a:rPr lang="en-US" b="1" dirty="0" smtClean="0">
                <a:solidFill>
                  <a:schemeClr val="accent1"/>
                </a:solidFill>
                <a:latin typeface="Times New Roman" pitchFamily="18" charset="0"/>
              </a:rPr>
              <a:t>Evaluation </a:t>
            </a:r>
            <a:endParaRPr lang="en-US" b="1" dirty="0">
              <a:solidFill>
                <a:schemeClr val="accent1"/>
              </a:solidFill>
              <a:latin typeface="Times New Roman" pitchFamily="18" charset="0"/>
            </a:endParaRPr>
          </a:p>
        </p:txBody>
      </p:sp>
      <p:sp>
        <p:nvSpPr>
          <p:cNvPr id="7176" name="Text Box 8"/>
          <p:cNvSpPr txBox="1">
            <a:spLocks noChangeArrowheads="1"/>
          </p:cNvSpPr>
          <p:nvPr/>
        </p:nvSpPr>
        <p:spPr bwMode="auto">
          <a:xfrm>
            <a:off x="4191000" y="4648200"/>
            <a:ext cx="533400" cy="457200"/>
          </a:xfrm>
          <a:prstGeom prst="rect">
            <a:avLst/>
          </a:prstGeom>
          <a:noFill/>
          <a:ln w="9525">
            <a:noFill/>
            <a:miter lim="800000"/>
            <a:headEnd/>
            <a:tailEnd/>
          </a:ln>
        </p:spPr>
        <p:txBody>
          <a:bodyPr>
            <a:spAutoFit/>
          </a:bodyPr>
          <a:lstStyle/>
          <a:p>
            <a:pPr>
              <a:spcBef>
                <a:spcPct val="50000"/>
              </a:spcBef>
            </a:pPr>
            <a:r>
              <a:rPr lang="en-US" sz="2400" dirty="0">
                <a:solidFill>
                  <a:schemeClr val="accent1"/>
                </a:solidFill>
                <a:latin typeface="Times New Roman" pitchFamily="18" charset="0"/>
              </a:rPr>
              <a:t>30</a:t>
            </a:r>
          </a:p>
        </p:txBody>
      </p:sp>
      <p:sp>
        <p:nvSpPr>
          <p:cNvPr id="7177" name="Text Box 9"/>
          <p:cNvSpPr txBox="1">
            <a:spLocks noChangeArrowheads="1"/>
          </p:cNvSpPr>
          <p:nvPr/>
        </p:nvSpPr>
        <p:spPr bwMode="auto">
          <a:xfrm>
            <a:off x="4953000" y="4648200"/>
            <a:ext cx="533400" cy="457200"/>
          </a:xfrm>
          <a:prstGeom prst="rect">
            <a:avLst/>
          </a:prstGeom>
          <a:noFill/>
          <a:ln w="9525">
            <a:noFill/>
            <a:miter lim="800000"/>
            <a:headEnd/>
            <a:tailEnd/>
          </a:ln>
        </p:spPr>
        <p:txBody>
          <a:bodyPr>
            <a:spAutoFit/>
          </a:bodyPr>
          <a:lstStyle/>
          <a:p>
            <a:pPr>
              <a:spcBef>
                <a:spcPct val="50000"/>
              </a:spcBef>
            </a:pPr>
            <a:r>
              <a:rPr lang="en-US" sz="2400" dirty="0">
                <a:solidFill>
                  <a:schemeClr val="accent1"/>
                </a:solidFill>
                <a:latin typeface="Times New Roman" pitchFamily="18" charset="0"/>
              </a:rPr>
              <a:t>30</a:t>
            </a:r>
          </a:p>
        </p:txBody>
      </p:sp>
      <p:sp>
        <p:nvSpPr>
          <p:cNvPr id="6154" name="Text Box 10"/>
          <p:cNvSpPr txBox="1">
            <a:spLocks noChangeArrowheads="1"/>
          </p:cNvSpPr>
          <p:nvPr/>
        </p:nvSpPr>
        <p:spPr bwMode="auto">
          <a:xfrm>
            <a:off x="0" y="2971800"/>
            <a:ext cx="4038600" cy="655638"/>
          </a:xfrm>
          <a:prstGeom prst="rect">
            <a:avLst/>
          </a:prstGeom>
          <a:solidFill>
            <a:srgbClr val="FFCC99"/>
          </a:solidFill>
          <a:ln w="76200" cap="rnd">
            <a:solidFill>
              <a:srgbClr val="CC3300"/>
            </a:solidFill>
            <a:prstDash val="sysDot"/>
            <a:miter lim="800000"/>
            <a:headEnd/>
            <a:tailEnd/>
          </a:ln>
        </p:spPr>
        <p:txBody>
          <a:bodyPr>
            <a:spAutoFit/>
          </a:bodyPr>
          <a:lstStyle/>
          <a:p>
            <a:pPr>
              <a:spcBef>
                <a:spcPct val="50000"/>
              </a:spcBef>
            </a:pPr>
            <a:r>
              <a:rPr lang="en-US" sz="3200" dirty="0">
                <a:solidFill>
                  <a:srgbClr val="FF0000"/>
                </a:solidFill>
                <a:latin typeface="Times New Roman" pitchFamily="18" charset="0"/>
              </a:rPr>
              <a:t>Experimental Group</a:t>
            </a:r>
            <a:r>
              <a:rPr lang="en-US" sz="2400" dirty="0">
                <a:latin typeface="Times New Roman" pitchFamily="18" charset="0"/>
              </a:rPr>
              <a:t> </a:t>
            </a:r>
          </a:p>
        </p:txBody>
      </p:sp>
      <p:pic>
        <p:nvPicPr>
          <p:cNvPr id="7179" name="Picture 11" descr="dd01352_"/>
          <p:cNvPicPr>
            <a:picLocks noChangeAspect="1" noChangeArrowheads="1"/>
          </p:cNvPicPr>
          <p:nvPr/>
        </p:nvPicPr>
        <p:blipFill>
          <a:blip r:embed="rId2" cstate="print"/>
          <a:srcRect/>
          <a:stretch>
            <a:fillRect/>
          </a:stretch>
        </p:blipFill>
        <p:spPr bwMode="auto">
          <a:xfrm>
            <a:off x="3505200" y="3048000"/>
            <a:ext cx="515938" cy="496888"/>
          </a:xfrm>
          <a:prstGeom prst="rect">
            <a:avLst/>
          </a:prstGeom>
          <a:noFill/>
          <a:ln w="9525">
            <a:noFill/>
            <a:miter lim="800000"/>
            <a:headEnd/>
            <a:tailEnd/>
          </a:ln>
        </p:spPr>
      </p:pic>
      <p:sp>
        <p:nvSpPr>
          <p:cNvPr id="6156" name="Line 12"/>
          <p:cNvSpPr>
            <a:spLocks noChangeShapeType="1"/>
          </p:cNvSpPr>
          <p:nvPr/>
        </p:nvSpPr>
        <p:spPr bwMode="auto">
          <a:xfrm>
            <a:off x="2286000" y="3505200"/>
            <a:ext cx="1371600" cy="1447800"/>
          </a:xfrm>
          <a:prstGeom prst="line">
            <a:avLst/>
          </a:prstGeom>
          <a:noFill/>
          <a:ln w="57150">
            <a:solidFill>
              <a:srgbClr val="FF0000"/>
            </a:solidFill>
            <a:round/>
            <a:headEnd/>
            <a:tailEnd type="triangle" w="med" len="med"/>
          </a:ln>
        </p:spPr>
        <p:txBody>
          <a:bodyPr wrap="none"/>
          <a:lstStyle/>
          <a:p>
            <a:endParaRPr lang="en-US"/>
          </a:p>
        </p:txBody>
      </p:sp>
      <p:sp>
        <p:nvSpPr>
          <p:cNvPr id="6157" name="Text Box 13"/>
          <p:cNvSpPr txBox="1">
            <a:spLocks noChangeArrowheads="1"/>
          </p:cNvSpPr>
          <p:nvPr/>
        </p:nvSpPr>
        <p:spPr bwMode="auto">
          <a:xfrm>
            <a:off x="5943600" y="2971800"/>
            <a:ext cx="2667000" cy="655638"/>
          </a:xfrm>
          <a:prstGeom prst="rect">
            <a:avLst/>
          </a:prstGeom>
          <a:noFill/>
          <a:ln w="76200" cap="rnd">
            <a:solidFill>
              <a:schemeClr val="tx1"/>
            </a:solidFill>
            <a:prstDash val="sysDot"/>
            <a:miter lim="800000"/>
            <a:headEnd/>
            <a:tailEnd/>
          </a:ln>
        </p:spPr>
        <p:txBody>
          <a:bodyPr>
            <a:spAutoFit/>
          </a:bodyPr>
          <a:lstStyle/>
          <a:p>
            <a:pPr>
              <a:spcBef>
                <a:spcPct val="50000"/>
              </a:spcBef>
            </a:pPr>
            <a:r>
              <a:rPr lang="en-US" sz="3200">
                <a:latin typeface="Times New Roman" pitchFamily="18" charset="0"/>
              </a:rPr>
              <a:t>Control Group</a:t>
            </a:r>
          </a:p>
        </p:txBody>
      </p:sp>
      <p:sp>
        <p:nvSpPr>
          <p:cNvPr id="6158" name="Line 14"/>
          <p:cNvSpPr>
            <a:spLocks noChangeShapeType="1"/>
          </p:cNvSpPr>
          <p:nvPr/>
        </p:nvSpPr>
        <p:spPr bwMode="auto">
          <a:xfrm flipH="1">
            <a:off x="6019800" y="3581400"/>
            <a:ext cx="914400" cy="1295400"/>
          </a:xfrm>
          <a:prstGeom prst="line">
            <a:avLst/>
          </a:prstGeom>
          <a:noFill/>
          <a:ln w="57150">
            <a:solidFill>
              <a:schemeClr val="tx1"/>
            </a:solidFill>
            <a:round/>
            <a:headEnd/>
            <a:tailEnd type="triangle" w="med" len="med"/>
          </a:ln>
        </p:spPr>
        <p:txBody>
          <a:bodyPr wrap="none"/>
          <a:lstStyle/>
          <a:p>
            <a:endParaRPr lang="en-US"/>
          </a:p>
        </p:txBody>
      </p:sp>
      <p:sp>
        <p:nvSpPr>
          <p:cNvPr id="15" name="Date Placeholder 14"/>
          <p:cNvSpPr>
            <a:spLocks noGrp="1"/>
          </p:cNvSpPr>
          <p:nvPr>
            <p:ph type="dt" sz="half" idx="10"/>
          </p:nvPr>
        </p:nvSpPr>
        <p:spPr/>
        <p:txBody>
          <a:bodyPr/>
          <a:lstStyle/>
          <a:p>
            <a:r>
              <a:rPr lang="en-US" smtClean="0"/>
              <a:t>7/5/2011</a:t>
            </a:r>
            <a:endParaRPr lang="en-US"/>
          </a:p>
        </p:txBody>
      </p:sp>
      <p:sp>
        <p:nvSpPr>
          <p:cNvPr id="16" name="Slide Number Placeholder 15"/>
          <p:cNvSpPr>
            <a:spLocks noGrp="1"/>
          </p:cNvSpPr>
          <p:nvPr>
            <p:ph type="sldNum" sz="quarter" idx="12"/>
          </p:nvPr>
        </p:nvSpPr>
        <p:spPr/>
        <p:txBody>
          <a:bodyPr>
            <a:normAutofit fontScale="85000" lnSpcReduction="20000"/>
          </a:bodyPr>
          <a:lstStyle/>
          <a:p>
            <a:fld id="{343ED041-4526-476B-928E-8718372F2438}" type="slidenum">
              <a:rPr lang="en-US" smtClean="0"/>
              <a:t>12</a:t>
            </a:fld>
            <a:endParaRPr lang="en-US"/>
          </a:p>
        </p:txBody>
      </p:sp>
      <p:sp>
        <p:nvSpPr>
          <p:cNvPr id="17" name="Footer Placeholder 16"/>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0-#ppt_w/2"/>
                                          </p:val>
                                        </p:tav>
                                        <p:tav tm="100000">
                                          <p:val>
                                            <p:strVal val="#ppt_x"/>
                                          </p:val>
                                        </p:tav>
                                      </p:tavLst>
                                    </p:anim>
                                    <p:anim calcmode="lin" valueType="num">
                                      <p:cBhvr additive="base">
                                        <p:cTn id="8" dur="500" fill="hold"/>
                                        <p:tgtEl>
                                          <p:spTgt spid="615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3000"/>
                                  </p:stCondLst>
                                  <p:childTnLst>
                                    <p:set>
                                      <p:cBhvr>
                                        <p:cTn id="11" dur="1" fill="hold">
                                          <p:stCondLst>
                                            <p:cond delay="0"/>
                                          </p:stCondLst>
                                        </p:cTn>
                                        <p:tgtEl>
                                          <p:spTgt spid="6156"/>
                                        </p:tgtEl>
                                        <p:attrNameLst>
                                          <p:attrName>style.visibility</p:attrName>
                                        </p:attrNameLst>
                                      </p:cBhvr>
                                      <p:to>
                                        <p:strVal val="visible"/>
                                      </p:to>
                                    </p:set>
                                    <p:anim calcmode="lin" valueType="num">
                                      <p:cBhvr additive="base">
                                        <p:cTn id="12" dur="500" fill="hold"/>
                                        <p:tgtEl>
                                          <p:spTgt spid="6156"/>
                                        </p:tgtEl>
                                        <p:attrNameLst>
                                          <p:attrName>ppt_x</p:attrName>
                                        </p:attrNameLst>
                                      </p:cBhvr>
                                      <p:tavLst>
                                        <p:tav tm="0">
                                          <p:val>
                                            <p:strVal val="0-#ppt_w/2"/>
                                          </p:val>
                                        </p:tav>
                                        <p:tav tm="100000">
                                          <p:val>
                                            <p:strVal val="#ppt_x"/>
                                          </p:val>
                                        </p:tav>
                                      </p:tavLst>
                                    </p:anim>
                                    <p:anim calcmode="lin" valueType="num">
                                      <p:cBhvr additive="base">
                                        <p:cTn id="13" dur="500" fill="hold"/>
                                        <p:tgtEl>
                                          <p:spTgt spid="6156"/>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6154"/>
                                        </p:tgtEl>
                                        <p:attrNameLst>
                                          <p:attrName>style.visibility</p:attrName>
                                        </p:attrNameLst>
                                      </p:cBhvr>
                                      <p:to>
                                        <p:strVal val="visible"/>
                                      </p:to>
                                    </p:set>
                                    <p:anim calcmode="lin" valueType="num">
                                      <p:cBhvr additive="base">
                                        <p:cTn id="17" dur="500" fill="hold"/>
                                        <p:tgtEl>
                                          <p:spTgt spid="6154"/>
                                        </p:tgtEl>
                                        <p:attrNameLst>
                                          <p:attrName>ppt_x</p:attrName>
                                        </p:attrNameLst>
                                      </p:cBhvr>
                                      <p:tavLst>
                                        <p:tav tm="0">
                                          <p:val>
                                            <p:strVal val="0-#ppt_w/2"/>
                                          </p:val>
                                        </p:tav>
                                        <p:tav tm="100000">
                                          <p:val>
                                            <p:strVal val="#ppt_x"/>
                                          </p:val>
                                        </p:tav>
                                      </p:tavLst>
                                    </p:anim>
                                    <p:anim calcmode="lin" valueType="num">
                                      <p:cBhvr additive="base">
                                        <p:cTn id="18" dur="500" fill="hold"/>
                                        <p:tgtEl>
                                          <p:spTgt spid="615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6149"/>
                                        </p:tgtEl>
                                        <p:attrNameLst>
                                          <p:attrName>style.visibility</p:attrName>
                                        </p:attrNameLst>
                                      </p:cBhvr>
                                      <p:to>
                                        <p:strVal val="visible"/>
                                      </p:to>
                                    </p:set>
                                    <p:anim calcmode="lin" valueType="num">
                                      <p:cBhvr additive="base">
                                        <p:cTn id="23" dur="500" fill="hold"/>
                                        <p:tgtEl>
                                          <p:spTgt spid="6149"/>
                                        </p:tgtEl>
                                        <p:attrNameLst>
                                          <p:attrName>ppt_x</p:attrName>
                                        </p:attrNameLst>
                                      </p:cBhvr>
                                      <p:tavLst>
                                        <p:tav tm="0">
                                          <p:val>
                                            <p:strVal val="#ppt_x"/>
                                          </p:val>
                                        </p:tav>
                                        <p:tav tm="100000">
                                          <p:val>
                                            <p:strVal val="#ppt_x"/>
                                          </p:val>
                                        </p:tav>
                                      </p:tavLst>
                                    </p:anim>
                                    <p:anim calcmode="lin" valueType="num">
                                      <p:cBhvr additive="base">
                                        <p:cTn id="24" dur="500" fill="hold"/>
                                        <p:tgtEl>
                                          <p:spTgt spid="6149"/>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 presetClass="entr" presetSubtype="3" fill="hold" grpId="0" nodeType="afterEffect">
                                  <p:stCondLst>
                                    <p:cond delay="0"/>
                                  </p:stCondLst>
                                  <p:childTnLst>
                                    <p:set>
                                      <p:cBhvr>
                                        <p:cTn id="27" dur="1" fill="hold">
                                          <p:stCondLst>
                                            <p:cond delay="0"/>
                                          </p:stCondLst>
                                        </p:cTn>
                                        <p:tgtEl>
                                          <p:spTgt spid="6158"/>
                                        </p:tgtEl>
                                        <p:attrNameLst>
                                          <p:attrName>style.visibility</p:attrName>
                                        </p:attrNameLst>
                                      </p:cBhvr>
                                      <p:to>
                                        <p:strVal val="visible"/>
                                      </p:to>
                                    </p:set>
                                    <p:anim calcmode="lin" valueType="num">
                                      <p:cBhvr additive="base">
                                        <p:cTn id="28" dur="500" fill="hold"/>
                                        <p:tgtEl>
                                          <p:spTgt spid="6158"/>
                                        </p:tgtEl>
                                        <p:attrNameLst>
                                          <p:attrName>ppt_x</p:attrName>
                                        </p:attrNameLst>
                                      </p:cBhvr>
                                      <p:tavLst>
                                        <p:tav tm="0">
                                          <p:val>
                                            <p:strVal val="1+#ppt_w/2"/>
                                          </p:val>
                                        </p:tav>
                                        <p:tav tm="100000">
                                          <p:val>
                                            <p:strVal val="#ppt_x"/>
                                          </p:val>
                                        </p:tav>
                                      </p:tavLst>
                                    </p:anim>
                                    <p:anim calcmode="lin" valueType="num">
                                      <p:cBhvr additive="base">
                                        <p:cTn id="29" dur="500" fill="hold"/>
                                        <p:tgtEl>
                                          <p:spTgt spid="6158"/>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6157"/>
                                        </p:tgtEl>
                                        <p:attrNameLst>
                                          <p:attrName>style.visibility</p:attrName>
                                        </p:attrNameLst>
                                      </p:cBhvr>
                                      <p:to>
                                        <p:strVal val="visible"/>
                                      </p:to>
                                    </p:set>
                                    <p:anim calcmode="lin" valueType="num">
                                      <p:cBhvr additive="base">
                                        <p:cTn id="33" dur="500" fill="hold"/>
                                        <p:tgtEl>
                                          <p:spTgt spid="6157"/>
                                        </p:tgtEl>
                                        <p:attrNameLst>
                                          <p:attrName>ppt_x</p:attrName>
                                        </p:attrNameLst>
                                      </p:cBhvr>
                                      <p:tavLst>
                                        <p:tav tm="0">
                                          <p:val>
                                            <p:strVal val="0-#ppt_w/2"/>
                                          </p:val>
                                        </p:tav>
                                        <p:tav tm="100000">
                                          <p:val>
                                            <p:strVal val="#ppt_x"/>
                                          </p:val>
                                        </p:tav>
                                      </p:tavLst>
                                    </p:anim>
                                    <p:anim calcmode="lin" valueType="num">
                                      <p:cBhvr additive="base">
                                        <p:cTn id="34" dur="500" fill="hold"/>
                                        <p:tgtEl>
                                          <p:spTgt spid="6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autoUpdateAnimBg="0"/>
      <p:bldP spid="6150" grpId="0" animBg="1" autoUpdateAnimBg="0"/>
      <p:bldP spid="6154" grpId="0" animBg="1" autoUpdateAnimBg="0"/>
      <p:bldP spid="6156" grpId="0" animBg="1"/>
      <p:bldP spid="6157" grpId="0" animBg="1" autoUpdateAnimBg="0"/>
      <p:bldP spid="61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457200"/>
            <a:ext cx="7772400" cy="1143000"/>
          </a:xfrm>
        </p:spPr>
        <p:txBody>
          <a:bodyPr/>
          <a:lstStyle/>
          <a:p>
            <a:pPr algn="l" eaLnBrk="1" hangingPunct="1"/>
            <a:r>
              <a:rPr lang="en-US" smtClean="0"/>
              <a:t>Research Terminology</a:t>
            </a:r>
          </a:p>
        </p:txBody>
      </p:sp>
      <p:sp>
        <p:nvSpPr>
          <p:cNvPr id="8195" name="Oval 3"/>
          <p:cNvSpPr>
            <a:spLocks noChangeArrowheads="1"/>
          </p:cNvSpPr>
          <p:nvPr/>
        </p:nvSpPr>
        <p:spPr bwMode="auto">
          <a:xfrm>
            <a:off x="3429000" y="4419600"/>
            <a:ext cx="2819400" cy="2438400"/>
          </a:xfrm>
          <a:prstGeom prst="ellipse">
            <a:avLst/>
          </a:prstGeom>
          <a:solidFill>
            <a:schemeClr val="bg2"/>
          </a:solidFill>
          <a:ln w="9525">
            <a:solidFill>
              <a:schemeClr val="tx1"/>
            </a:solidFill>
            <a:round/>
            <a:headEnd/>
            <a:tailEnd/>
          </a:ln>
        </p:spPr>
        <p:txBody>
          <a:bodyPr wrap="none" anchor="ctr"/>
          <a:lstStyle/>
          <a:p>
            <a:pPr algn="ctr"/>
            <a:endParaRPr lang="en-US" sz="2000">
              <a:solidFill>
                <a:schemeClr val="bg1"/>
              </a:solidFill>
              <a:latin typeface="Stencil" pitchFamily="82" charset="0"/>
            </a:endParaRPr>
          </a:p>
        </p:txBody>
      </p:sp>
      <p:sp>
        <p:nvSpPr>
          <p:cNvPr id="8196" name="Line 4"/>
          <p:cNvSpPr>
            <a:spLocks noChangeShapeType="1"/>
          </p:cNvSpPr>
          <p:nvPr/>
        </p:nvSpPr>
        <p:spPr bwMode="auto">
          <a:xfrm>
            <a:off x="4800600" y="4419600"/>
            <a:ext cx="0" cy="2438400"/>
          </a:xfrm>
          <a:prstGeom prst="line">
            <a:avLst/>
          </a:prstGeom>
          <a:noFill/>
          <a:ln w="76200">
            <a:solidFill>
              <a:schemeClr val="tx1"/>
            </a:solidFill>
            <a:round/>
            <a:headEnd/>
            <a:tailEnd/>
          </a:ln>
        </p:spPr>
        <p:txBody>
          <a:bodyPr wrap="none"/>
          <a:lstStyle/>
          <a:p>
            <a:endParaRPr lang="en-US"/>
          </a:p>
        </p:txBody>
      </p:sp>
      <p:sp>
        <p:nvSpPr>
          <p:cNvPr id="8197" name="Text Box 5"/>
          <p:cNvSpPr txBox="1">
            <a:spLocks noChangeArrowheads="1"/>
          </p:cNvSpPr>
          <p:nvPr/>
        </p:nvSpPr>
        <p:spPr bwMode="auto">
          <a:xfrm>
            <a:off x="990600" y="5959475"/>
            <a:ext cx="2819400" cy="898525"/>
          </a:xfrm>
          <a:prstGeom prst="rect">
            <a:avLst/>
          </a:prstGeom>
          <a:solidFill>
            <a:srgbClr val="FCCBBA"/>
          </a:solidFill>
          <a:ln w="76200" cap="rnd">
            <a:solidFill>
              <a:schemeClr val="accent2"/>
            </a:solidFill>
            <a:prstDash val="sysDot"/>
            <a:miter lim="800000"/>
            <a:headEnd/>
            <a:tailEnd/>
          </a:ln>
        </p:spPr>
        <p:txBody>
          <a:bodyPr>
            <a:spAutoFit/>
          </a:bodyPr>
          <a:lstStyle/>
          <a:p>
            <a:pPr>
              <a:spcBef>
                <a:spcPct val="50000"/>
              </a:spcBef>
            </a:pPr>
            <a:r>
              <a:rPr lang="en-US" sz="2400">
                <a:latin typeface="Times New Roman" pitchFamily="18" charset="0"/>
              </a:rPr>
              <a:t>Weekly 2 hours tutoring</a:t>
            </a:r>
          </a:p>
        </p:txBody>
      </p:sp>
      <p:sp>
        <p:nvSpPr>
          <p:cNvPr id="8198" name="Text Box 6"/>
          <p:cNvSpPr txBox="1">
            <a:spLocks noChangeArrowheads="1"/>
          </p:cNvSpPr>
          <p:nvPr/>
        </p:nvSpPr>
        <p:spPr bwMode="auto">
          <a:xfrm>
            <a:off x="4191000" y="4648200"/>
            <a:ext cx="533400" cy="457200"/>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30</a:t>
            </a:r>
          </a:p>
        </p:txBody>
      </p:sp>
      <p:sp>
        <p:nvSpPr>
          <p:cNvPr id="8199" name="Text Box 7"/>
          <p:cNvSpPr txBox="1">
            <a:spLocks noChangeArrowheads="1"/>
          </p:cNvSpPr>
          <p:nvPr/>
        </p:nvSpPr>
        <p:spPr bwMode="auto">
          <a:xfrm>
            <a:off x="0" y="2971800"/>
            <a:ext cx="4038600" cy="579438"/>
          </a:xfrm>
          <a:prstGeom prst="rect">
            <a:avLst/>
          </a:prstGeom>
          <a:noFill/>
          <a:ln w="9525">
            <a:noFill/>
            <a:miter lim="800000"/>
            <a:headEnd/>
            <a:tailEnd/>
          </a:ln>
        </p:spPr>
        <p:txBody>
          <a:bodyPr>
            <a:spAutoFit/>
          </a:bodyPr>
          <a:lstStyle/>
          <a:p>
            <a:pPr>
              <a:spcBef>
                <a:spcPct val="50000"/>
              </a:spcBef>
            </a:pPr>
            <a:r>
              <a:rPr lang="en-US" sz="3200">
                <a:solidFill>
                  <a:srgbClr val="FF0000"/>
                </a:solidFill>
                <a:latin typeface="Times New Roman" pitchFamily="18" charset="0"/>
              </a:rPr>
              <a:t>Experimental Group</a:t>
            </a:r>
            <a:r>
              <a:rPr lang="en-US" sz="2400">
                <a:latin typeface="Times New Roman" pitchFamily="18" charset="0"/>
              </a:rPr>
              <a:t> </a:t>
            </a:r>
          </a:p>
        </p:txBody>
      </p:sp>
      <p:pic>
        <p:nvPicPr>
          <p:cNvPr id="8200" name="Picture 8" descr="dd01352_"/>
          <p:cNvPicPr>
            <a:picLocks noChangeAspect="1" noChangeArrowheads="1"/>
          </p:cNvPicPr>
          <p:nvPr/>
        </p:nvPicPr>
        <p:blipFill>
          <a:blip r:embed="rId2" cstate="print"/>
          <a:srcRect/>
          <a:stretch>
            <a:fillRect/>
          </a:stretch>
        </p:blipFill>
        <p:spPr bwMode="auto">
          <a:xfrm>
            <a:off x="3505200" y="3048000"/>
            <a:ext cx="515938" cy="496888"/>
          </a:xfrm>
          <a:prstGeom prst="rect">
            <a:avLst/>
          </a:prstGeom>
          <a:noFill/>
          <a:ln w="9525">
            <a:noFill/>
            <a:miter lim="800000"/>
            <a:headEnd/>
            <a:tailEnd/>
          </a:ln>
        </p:spPr>
      </p:pic>
      <p:sp>
        <p:nvSpPr>
          <p:cNvPr id="8201" name="Line 9"/>
          <p:cNvSpPr>
            <a:spLocks noChangeShapeType="1"/>
          </p:cNvSpPr>
          <p:nvPr/>
        </p:nvSpPr>
        <p:spPr bwMode="auto">
          <a:xfrm>
            <a:off x="2286000" y="3505200"/>
            <a:ext cx="1371600" cy="1447800"/>
          </a:xfrm>
          <a:prstGeom prst="line">
            <a:avLst/>
          </a:prstGeom>
          <a:noFill/>
          <a:ln w="57150">
            <a:solidFill>
              <a:srgbClr val="FF0000"/>
            </a:solidFill>
            <a:round/>
            <a:headEnd/>
            <a:tailEnd type="triangle" w="med" len="med"/>
          </a:ln>
        </p:spPr>
        <p:txBody>
          <a:bodyPr wrap="none"/>
          <a:lstStyle/>
          <a:p>
            <a:endParaRPr lang="en-US"/>
          </a:p>
        </p:txBody>
      </p:sp>
      <p:sp>
        <p:nvSpPr>
          <p:cNvPr id="7178" name="AutoShape 10"/>
          <p:cNvSpPr>
            <a:spLocks noChangeArrowheads="1"/>
          </p:cNvSpPr>
          <p:nvPr/>
        </p:nvSpPr>
        <p:spPr bwMode="auto">
          <a:xfrm>
            <a:off x="5562600" y="2209800"/>
            <a:ext cx="2971800" cy="1752600"/>
          </a:xfrm>
          <a:prstGeom prst="hexagon">
            <a:avLst>
              <a:gd name="adj" fmla="val 36957"/>
              <a:gd name="vf" fmla="val 115470"/>
            </a:avLst>
          </a:prstGeom>
          <a:solidFill>
            <a:srgbClr val="FF66FF"/>
          </a:solidFill>
          <a:ln w="9525">
            <a:solidFill>
              <a:schemeClr val="tx1"/>
            </a:solidFill>
            <a:miter lim="800000"/>
            <a:headEnd/>
            <a:tailEnd/>
          </a:ln>
        </p:spPr>
        <p:txBody>
          <a:bodyPr wrap="none" anchor="ctr"/>
          <a:lstStyle/>
          <a:p>
            <a:pPr algn="ctr"/>
            <a:r>
              <a:rPr lang="en-US" sz="2400" dirty="0" smtClean="0">
                <a:latin typeface="Times New Roman" pitchFamily="18" charset="0"/>
              </a:rPr>
              <a:t>The teacher</a:t>
            </a:r>
            <a:endParaRPr lang="en-US" sz="2400" dirty="0">
              <a:latin typeface="Times New Roman" pitchFamily="18" charset="0"/>
            </a:endParaRPr>
          </a:p>
          <a:p>
            <a:pPr algn="ctr"/>
            <a:r>
              <a:rPr lang="en-US" sz="2400" dirty="0" smtClean="0">
                <a:latin typeface="Times New Roman" pitchFamily="18" charset="0"/>
              </a:rPr>
              <a:t>does </a:t>
            </a:r>
            <a:r>
              <a:rPr lang="en-US" sz="2400" dirty="0">
                <a:latin typeface="Times New Roman" pitchFamily="18" charset="0"/>
              </a:rPr>
              <a:t>not </a:t>
            </a:r>
            <a:r>
              <a:rPr lang="en-US" sz="2400" dirty="0" smtClean="0">
                <a:latin typeface="Times New Roman" pitchFamily="18" charset="0"/>
              </a:rPr>
              <a:t>speak Russian</a:t>
            </a:r>
            <a:endParaRPr lang="en-US" sz="2400" dirty="0">
              <a:latin typeface="Times New Roman" pitchFamily="18" charset="0"/>
            </a:endParaRPr>
          </a:p>
        </p:txBody>
      </p:sp>
      <p:sp>
        <p:nvSpPr>
          <p:cNvPr id="7179" name="AutoShape 11"/>
          <p:cNvSpPr>
            <a:spLocks noChangeArrowheads="1"/>
          </p:cNvSpPr>
          <p:nvPr/>
        </p:nvSpPr>
        <p:spPr bwMode="auto">
          <a:xfrm>
            <a:off x="-152400" y="3657600"/>
            <a:ext cx="3124200" cy="2133600"/>
          </a:xfrm>
          <a:prstGeom prst="hexagon">
            <a:avLst>
              <a:gd name="adj" fmla="val 36607"/>
              <a:gd name="vf" fmla="val 115470"/>
            </a:avLst>
          </a:prstGeom>
          <a:solidFill>
            <a:srgbClr val="FF66FF"/>
          </a:solidFill>
          <a:ln w="9525">
            <a:solidFill>
              <a:schemeClr val="tx1"/>
            </a:solidFill>
            <a:miter lim="800000"/>
            <a:headEnd/>
            <a:tailEnd/>
          </a:ln>
        </p:spPr>
        <p:txBody>
          <a:bodyPr wrap="none" anchor="ctr"/>
          <a:lstStyle/>
          <a:p>
            <a:pPr algn="ctr"/>
            <a:r>
              <a:rPr lang="en-US" sz="2400" dirty="0">
                <a:latin typeface="Times New Roman" pitchFamily="18" charset="0"/>
              </a:rPr>
              <a:t>The tutored students</a:t>
            </a:r>
          </a:p>
          <a:p>
            <a:pPr algn="ctr"/>
            <a:r>
              <a:rPr lang="en-US" sz="2400" dirty="0" smtClean="0">
                <a:latin typeface="Times New Roman" pitchFamily="18" charset="0"/>
              </a:rPr>
              <a:t>get </a:t>
            </a:r>
            <a:r>
              <a:rPr lang="en-US" sz="2400" dirty="0">
                <a:latin typeface="Times New Roman" pitchFamily="18" charset="0"/>
              </a:rPr>
              <a:t>old copies of tests</a:t>
            </a:r>
          </a:p>
          <a:p>
            <a:pPr algn="ctr"/>
            <a:r>
              <a:rPr lang="en-US" sz="2400" dirty="0">
                <a:latin typeface="Times New Roman" pitchFamily="18" charset="0"/>
              </a:rPr>
              <a:t>To study</a:t>
            </a:r>
          </a:p>
        </p:txBody>
      </p:sp>
      <p:sp>
        <p:nvSpPr>
          <p:cNvPr id="8204" name="Rectangle 12"/>
          <p:cNvSpPr>
            <a:spLocks noChangeArrowheads="1"/>
          </p:cNvSpPr>
          <p:nvPr/>
        </p:nvSpPr>
        <p:spPr bwMode="auto">
          <a:xfrm>
            <a:off x="4876800" y="4419600"/>
            <a:ext cx="1981200" cy="2438400"/>
          </a:xfrm>
          <a:prstGeom prst="rect">
            <a:avLst/>
          </a:prstGeom>
          <a:solidFill>
            <a:schemeClr val="bg1"/>
          </a:solidFill>
          <a:ln w="9525">
            <a:noFill/>
            <a:miter lim="800000"/>
            <a:headEnd/>
            <a:tailEnd/>
          </a:ln>
        </p:spPr>
        <p:txBody>
          <a:bodyPr wrap="none" anchor="ctr"/>
          <a:lstStyle/>
          <a:p>
            <a:endParaRPr lang="en-US"/>
          </a:p>
        </p:txBody>
      </p:sp>
      <p:sp>
        <p:nvSpPr>
          <p:cNvPr id="7181" name="AutoShape 13"/>
          <p:cNvSpPr>
            <a:spLocks noChangeArrowheads="1"/>
          </p:cNvSpPr>
          <p:nvPr/>
        </p:nvSpPr>
        <p:spPr bwMode="auto">
          <a:xfrm>
            <a:off x="6248400" y="4343400"/>
            <a:ext cx="2590800" cy="2209800"/>
          </a:xfrm>
          <a:prstGeom prst="hexagon">
            <a:avLst>
              <a:gd name="adj" fmla="val 29310"/>
              <a:gd name="vf" fmla="val 115470"/>
            </a:avLst>
          </a:prstGeom>
          <a:solidFill>
            <a:srgbClr val="FF66FF"/>
          </a:solidFill>
          <a:ln w="9525">
            <a:solidFill>
              <a:schemeClr val="tx1"/>
            </a:solidFill>
            <a:miter lim="800000"/>
            <a:headEnd/>
            <a:tailEnd/>
          </a:ln>
        </p:spPr>
        <p:txBody>
          <a:bodyPr wrap="none" anchor="ctr"/>
          <a:lstStyle/>
          <a:p>
            <a:pPr algn="ctr"/>
            <a:r>
              <a:rPr lang="en-US" sz="2000" dirty="0">
                <a:latin typeface="Times New Roman" pitchFamily="18" charset="0"/>
              </a:rPr>
              <a:t>Students with </a:t>
            </a:r>
          </a:p>
          <a:p>
            <a:pPr algn="ctr"/>
            <a:r>
              <a:rPr lang="en-US" sz="2000" dirty="0" smtClean="0">
                <a:latin typeface="Times New Roman" pitchFamily="18" charset="0"/>
              </a:rPr>
              <a:t>high</a:t>
            </a:r>
            <a:endParaRPr lang="en-US" sz="2000" dirty="0">
              <a:latin typeface="Times New Roman" pitchFamily="18" charset="0"/>
            </a:endParaRPr>
          </a:p>
          <a:p>
            <a:pPr algn="ctr"/>
            <a:r>
              <a:rPr lang="en-US" sz="2000" dirty="0" smtClean="0">
                <a:latin typeface="Times New Roman" pitchFamily="18" charset="0"/>
              </a:rPr>
              <a:t>scores </a:t>
            </a:r>
            <a:r>
              <a:rPr lang="en-US" sz="2000" dirty="0">
                <a:latin typeface="Times New Roman" pitchFamily="18" charset="0"/>
              </a:rPr>
              <a:t>selected to </a:t>
            </a:r>
          </a:p>
          <a:p>
            <a:pPr algn="ctr"/>
            <a:r>
              <a:rPr lang="en-US" sz="2000" dirty="0">
                <a:latin typeface="Times New Roman" pitchFamily="18" charset="0"/>
              </a:rPr>
              <a:t>be those to </a:t>
            </a:r>
          </a:p>
          <a:p>
            <a:pPr algn="ctr"/>
            <a:r>
              <a:rPr lang="en-US" sz="2000" dirty="0">
                <a:latin typeface="Times New Roman" pitchFamily="18" charset="0"/>
              </a:rPr>
              <a:t>receive tutoring</a:t>
            </a:r>
          </a:p>
        </p:txBody>
      </p:sp>
      <p:sp>
        <p:nvSpPr>
          <p:cNvPr id="8206" name="Text Box 14"/>
          <p:cNvSpPr txBox="1">
            <a:spLocks noChangeArrowheads="1"/>
          </p:cNvSpPr>
          <p:nvPr/>
        </p:nvSpPr>
        <p:spPr bwMode="auto">
          <a:xfrm>
            <a:off x="838200" y="2057400"/>
            <a:ext cx="4876800" cy="641350"/>
          </a:xfrm>
          <a:prstGeom prst="rect">
            <a:avLst/>
          </a:prstGeom>
          <a:solidFill>
            <a:srgbClr val="FF66FF"/>
          </a:solidFill>
          <a:ln w="9525">
            <a:noFill/>
            <a:miter lim="800000"/>
            <a:headEnd/>
            <a:tailEnd/>
          </a:ln>
        </p:spPr>
        <p:txBody>
          <a:bodyPr>
            <a:spAutoFit/>
          </a:bodyPr>
          <a:lstStyle/>
          <a:p>
            <a:pPr>
              <a:spcBef>
                <a:spcPct val="50000"/>
              </a:spcBef>
            </a:pPr>
            <a:r>
              <a:rPr lang="en-US" sz="3600" b="1">
                <a:latin typeface="Times New Roman" pitchFamily="18" charset="0"/>
              </a:rPr>
              <a:t>Extraneous Variables</a:t>
            </a:r>
          </a:p>
        </p:txBody>
      </p:sp>
      <p:sp>
        <p:nvSpPr>
          <p:cNvPr id="15" name="Date Placeholder 14"/>
          <p:cNvSpPr>
            <a:spLocks noGrp="1"/>
          </p:cNvSpPr>
          <p:nvPr>
            <p:ph type="dt" sz="half" idx="10"/>
          </p:nvPr>
        </p:nvSpPr>
        <p:spPr/>
        <p:txBody>
          <a:bodyPr/>
          <a:lstStyle/>
          <a:p>
            <a:r>
              <a:rPr lang="en-US" smtClean="0"/>
              <a:t>7/5/2011</a:t>
            </a:r>
            <a:endParaRPr lang="en-US"/>
          </a:p>
        </p:txBody>
      </p:sp>
      <p:sp>
        <p:nvSpPr>
          <p:cNvPr id="16" name="Slide Number Placeholder 15"/>
          <p:cNvSpPr>
            <a:spLocks noGrp="1"/>
          </p:cNvSpPr>
          <p:nvPr>
            <p:ph type="sldNum" sz="quarter" idx="12"/>
          </p:nvPr>
        </p:nvSpPr>
        <p:spPr/>
        <p:txBody>
          <a:bodyPr>
            <a:normAutofit fontScale="85000" lnSpcReduction="20000"/>
          </a:bodyPr>
          <a:lstStyle/>
          <a:p>
            <a:fld id="{343ED041-4526-476B-928E-8718372F2438}" type="slidenum">
              <a:rPr lang="en-US" smtClean="0"/>
              <a:t>13</a:t>
            </a:fld>
            <a:endParaRPr lang="en-US"/>
          </a:p>
        </p:txBody>
      </p:sp>
      <p:sp>
        <p:nvSpPr>
          <p:cNvPr id="17" name="Footer Placeholder 16"/>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anim calcmode="lin" valueType="num">
                                      <p:cBhvr>
                                        <p:cTn id="9" dur="1000" fill="hold"/>
                                        <p:tgtEl>
                                          <p:spTgt spid="718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179"/>
                                        </p:tgtEl>
                                        <p:attrNameLst>
                                          <p:attrName>style.visibility</p:attrName>
                                        </p:attrNameLst>
                                      </p:cBhvr>
                                      <p:to>
                                        <p:strVal val="visible"/>
                                      </p:to>
                                    </p:set>
                                    <p:animEffect transition="in" filter="dissolve">
                                      <p:cBhvr>
                                        <p:cTn id="15" dur="500"/>
                                        <p:tgtEl>
                                          <p:spTgt spid="717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178"/>
                                        </p:tgtEl>
                                        <p:attrNameLst>
                                          <p:attrName>style.visibility</p:attrName>
                                        </p:attrNameLst>
                                      </p:cBhvr>
                                      <p:to>
                                        <p:strVal val="visible"/>
                                      </p:to>
                                    </p:set>
                                    <p:animEffect transition="in" filter="randombar(horizontal)">
                                      <p:cBhvr>
                                        <p:cTn id="20"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autoUpdateAnimBg="0"/>
      <p:bldP spid="7179" grpId="0" animBg="1" autoUpdateAnimBg="0"/>
      <p:bldP spid="7181"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Quantitative Research Designs</a:t>
            </a:r>
          </a:p>
        </p:txBody>
      </p:sp>
      <p:sp>
        <p:nvSpPr>
          <p:cNvPr id="18435" name="Content Placeholder 2"/>
          <p:cNvSpPr>
            <a:spLocks noGrp="1"/>
          </p:cNvSpPr>
          <p:nvPr>
            <p:ph sz="quarter" idx="1"/>
          </p:nvPr>
        </p:nvSpPr>
        <p:spPr/>
        <p:txBody>
          <a:bodyPr/>
          <a:lstStyle/>
          <a:p>
            <a:pPr eaLnBrk="1" hangingPunct="1">
              <a:lnSpc>
                <a:spcPct val="90000"/>
              </a:lnSpc>
              <a:buClr>
                <a:schemeClr val="hlink"/>
              </a:buClr>
              <a:buSzPct val="75000"/>
              <a:buFontTx/>
              <a:buNone/>
            </a:pPr>
            <a:endParaRPr lang="en-US" smtClean="0">
              <a:latin typeface="Tahoma" pitchFamily="34" charset="0"/>
            </a:endParaRPr>
          </a:p>
          <a:p>
            <a:pPr eaLnBrk="1" hangingPunct="1">
              <a:lnSpc>
                <a:spcPct val="90000"/>
              </a:lnSpc>
              <a:buClr>
                <a:schemeClr val="hlink"/>
              </a:buClr>
              <a:buSzPct val="75000"/>
              <a:buFontTx/>
              <a:buNone/>
            </a:pPr>
            <a:r>
              <a:rPr lang="en-US" smtClean="0">
                <a:latin typeface="Tahoma" pitchFamily="34" charset="0"/>
              </a:rPr>
              <a:t>	a. experimental designs</a:t>
            </a:r>
          </a:p>
          <a:p>
            <a:pPr eaLnBrk="1" hangingPunct="1">
              <a:lnSpc>
                <a:spcPct val="90000"/>
              </a:lnSpc>
              <a:buClr>
                <a:schemeClr val="hlink"/>
              </a:buClr>
              <a:buSzPct val="75000"/>
              <a:buFontTx/>
              <a:buNone/>
            </a:pPr>
            <a:r>
              <a:rPr lang="en-US" smtClean="0">
                <a:latin typeface="Tahoma" pitchFamily="34" charset="0"/>
              </a:rPr>
              <a:t>	b. quasi-experimental designs</a:t>
            </a:r>
          </a:p>
          <a:p>
            <a:pPr eaLnBrk="1" hangingPunct="1">
              <a:lnSpc>
                <a:spcPct val="90000"/>
              </a:lnSpc>
              <a:buClr>
                <a:schemeClr val="hlink"/>
              </a:buClr>
              <a:buSzPct val="75000"/>
              <a:buFontTx/>
              <a:buNone/>
            </a:pPr>
            <a:r>
              <a:rPr lang="en-US" smtClean="0">
                <a:latin typeface="Tahoma" pitchFamily="34" charset="0"/>
              </a:rPr>
              <a:t>   c. single-group design</a:t>
            </a:r>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14</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2209800"/>
            <a:ext cx="8534400" cy="1143000"/>
          </a:xfrm>
        </p:spPr>
        <p:txBody>
          <a:bodyPr/>
          <a:lstStyle/>
          <a:p>
            <a:pPr eaLnBrk="1" hangingPunct="1"/>
            <a:r>
              <a:rPr lang="en-US" smtClean="0"/>
              <a:t>Research Design Coding System</a:t>
            </a:r>
          </a:p>
        </p:txBody>
      </p:sp>
      <p:sp>
        <p:nvSpPr>
          <p:cNvPr id="19459" name="Text Box 3"/>
          <p:cNvSpPr txBox="1">
            <a:spLocks noChangeArrowheads="1"/>
          </p:cNvSpPr>
          <p:nvPr/>
        </p:nvSpPr>
        <p:spPr bwMode="auto">
          <a:xfrm>
            <a:off x="304800" y="228600"/>
            <a:ext cx="8839200" cy="1077218"/>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3200" dirty="0">
                <a:latin typeface="Tahoma" pitchFamily="34" charset="0"/>
              </a:rPr>
              <a:t>Research Design specifies who gets what treatment and when.</a:t>
            </a:r>
          </a:p>
        </p:txBody>
      </p:sp>
      <p:sp>
        <p:nvSpPr>
          <p:cNvPr id="16388" name="Text Box 4"/>
          <p:cNvSpPr txBox="1">
            <a:spLocks noChangeArrowheads="1"/>
          </p:cNvSpPr>
          <p:nvPr/>
        </p:nvSpPr>
        <p:spPr bwMode="auto">
          <a:xfrm>
            <a:off x="838200" y="3657600"/>
            <a:ext cx="7086600" cy="457200"/>
          </a:xfrm>
          <a:prstGeom prst="rect">
            <a:avLst/>
          </a:prstGeom>
          <a:noFill/>
          <a:ln w="12700" cap="sq">
            <a:noFill/>
            <a:miter lim="800000"/>
            <a:headEnd type="none" w="sm" len="sm"/>
            <a:tailEnd type="none" w="sm" len="sm"/>
          </a:ln>
        </p:spPr>
        <p:txBody>
          <a:bodyPr>
            <a:spAutoFit/>
          </a:bodyPr>
          <a:lstStyle/>
          <a:p>
            <a:pPr>
              <a:spcBef>
                <a:spcPct val="50000"/>
              </a:spcBef>
            </a:pPr>
            <a:r>
              <a:rPr lang="en-US" sz="2400" b="1">
                <a:latin typeface="Times New Roman" pitchFamily="18" charset="0"/>
              </a:rPr>
              <a:t>R</a:t>
            </a:r>
            <a:r>
              <a:rPr lang="en-US" sz="2400">
                <a:latin typeface="Times New Roman" pitchFamily="18" charset="0"/>
              </a:rPr>
              <a:t> – Random assignment of subjects to conditions</a:t>
            </a:r>
          </a:p>
        </p:txBody>
      </p:sp>
      <p:sp>
        <p:nvSpPr>
          <p:cNvPr id="16389" name="Text Box 5"/>
          <p:cNvSpPr txBox="1">
            <a:spLocks noChangeArrowheads="1"/>
          </p:cNvSpPr>
          <p:nvPr/>
        </p:nvSpPr>
        <p:spPr bwMode="auto">
          <a:xfrm>
            <a:off x="838200" y="4419600"/>
            <a:ext cx="7772400" cy="457200"/>
          </a:xfrm>
          <a:prstGeom prst="rect">
            <a:avLst/>
          </a:prstGeom>
          <a:noFill/>
          <a:ln w="12700" cap="sq">
            <a:noFill/>
            <a:miter lim="800000"/>
            <a:headEnd type="none" w="sm" len="sm"/>
            <a:tailEnd type="none" w="sm" len="sm"/>
          </a:ln>
        </p:spPr>
        <p:txBody>
          <a:bodyPr>
            <a:spAutoFit/>
          </a:bodyPr>
          <a:lstStyle/>
          <a:p>
            <a:pPr>
              <a:spcBef>
                <a:spcPct val="50000"/>
              </a:spcBef>
            </a:pPr>
            <a:r>
              <a:rPr lang="en-US" sz="2400" b="1">
                <a:latin typeface="Times New Roman" pitchFamily="18" charset="0"/>
              </a:rPr>
              <a:t>X</a:t>
            </a:r>
            <a:r>
              <a:rPr lang="en-US" sz="2400">
                <a:latin typeface="Times New Roman" pitchFamily="18" charset="0"/>
              </a:rPr>
              <a:t> – Experimental treatment (independent variable)</a:t>
            </a:r>
          </a:p>
        </p:txBody>
      </p:sp>
      <p:sp>
        <p:nvSpPr>
          <p:cNvPr id="16390" name="Rectangle 6"/>
          <p:cNvSpPr>
            <a:spLocks noChangeArrowheads="1"/>
          </p:cNvSpPr>
          <p:nvPr/>
        </p:nvSpPr>
        <p:spPr bwMode="auto">
          <a:xfrm>
            <a:off x="838200" y="5257800"/>
            <a:ext cx="6858000" cy="884238"/>
          </a:xfrm>
          <a:prstGeom prst="rect">
            <a:avLst/>
          </a:prstGeom>
          <a:noFill/>
          <a:ln w="12700" cap="sq">
            <a:noFill/>
            <a:miter lim="800000"/>
            <a:headEnd type="none" w="sm" len="sm"/>
            <a:tailEnd type="none" w="sm" len="sm"/>
          </a:ln>
        </p:spPr>
        <p:txBody>
          <a:bodyPr>
            <a:spAutoFit/>
          </a:bodyPr>
          <a:lstStyle/>
          <a:p>
            <a:pPr>
              <a:spcBef>
                <a:spcPct val="50000"/>
              </a:spcBef>
            </a:pPr>
            <a:r>
              <a:rPr lang="en-US" sz="2800">
                <a:latin typeface="Times New Roman" pitchFamily="18" charset="0"/>
              </a:rPr>
              <a:t>0 </a:t>
            </a:r>
            <a:r>
              <a:rPr lang="en-US" sz="2400">
                <a:latin typeface="Times New Roman" pitchFamily="18" charset="0"/>
              </a:rPr>
              <a:t>– Observation of the dependent variable  (e.g., pretest, posttest, or interim measures)</a:t>
            </a:r>
          </a:p>
        </p:txBody>
      </p:sp>
      <p:sp>
        <p:nvSpPr>
          <p:cNvPr id="7" name="Date Placeholder 6"/>
          <p:cNvSpPr>
            <a:spLocks noGrp="1"/>
          </p:cNvSpPr>
          <p:nvPr>
            <p:ph type="dt" sz="half" idx="10"/>
          </p:nvPr>
        </p:nvSpPr>
        <p:spPr/>
        <p:txBody>
          <a:bodyPr/>
          <a:lstStyle/>
          <a:p>
            <a:r>
              <a:rPr lang="en-US" smtClean="0"/>
              <a:t>7/5/2011</a:t>
            </a:r>
            <a:endParaRPr lang="en-US"/>
          </a:p>
        </p:txBody>
      </p:sp>
      <p:sp>
        <p:nvSpPr>
          <p:cNvPr id="8" name="Slide Number Placeholder 7"/>
          <p:cNvSpPr>
            <a:spLocks noGrp="1"/>
          </p:cNvSpPr>
          <p:nvPr>
            <p:ph type="sldNum" sz="quarter" idx="12"/>
          </p:nvPr>
        </p:nvSpPr>
        <p:spPr/>
        <p:txBody>
          <a:bodyPr>
            <a:normAutofit fontScale="85000" lnSpcReduction="20000"/>
          </a:bodyPr>
          <a:lstStyle/>
          <a:p>
            <a:fld id="{343ED041-4526-476B-928E-8718372F2438}" type="slidenum">
              <a:rPr lang="en-US" smtClean="0"/>
              <a:t>15</a:t>
            </a:fld>
            <a:endParaRPr lang="en-US"/>
          </a:p>
        </p:txBody>
      </p:sp>
      <p:sp>
        <p:nvSpPr>
          <p:cNvPr id="9" name="Footer Placeholder 8"/>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0-#ppt_w/2"/>
                                          </p:val>
                                        </p:tav>
                                        <p:tav tm="100000">
                                          <p:val>
                                            <p:strVal val="#ppt_x"/>
                                          </p:val>
                                        </p:tav>
                                      </p:tavLst>
                                    </p:anim>
                                    <p:anim calcmode="lin" valueType="num">
                                      <p:cBhvr additive="base">
                                        <p:cTn id="8" dur="500" fill="hold"/>
                                        <p:tgtEl>
                                          <p:spTgt spid="163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additive="base">
                                        <p:cTn id="13" dur="500" fill="hold"/>
                                        <p:tgtEl>
                                          <p:spTgt spid="16389"/>
                                        </p:tgtEl>
                                        <p:attrNameLst>
                                          <p:attrName>ppt_x</p:attrName>
                                        </p:attrNameLst>
                                      </p:cBhvr>
                                      <p:tavLst>
                                        <p:tav tm="0">
                                          <p:val>
                                            <p:strVal val="0-#ppt_w/2"/>
                                          </p:val>
                                        </p:tav>
                                        <p:tav tm="100000">
                                          <p:val>
                                            <p:strVal val="#ppt_x"/>
                                          </p:val>
                                        </p:tav>
                                      </p:tavLst>
                                    </p:anim>
                                    <p:anim calcmode="lin" valueType="num">
                                      <p:cBhvr additive="base">
                                        <p:cTn id="14"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90"/>
                                        </p:tgtEl>
                                        <p:attrNameLst>
                                          <p:attrName>style.visibility</p:attrName>
                                        </p:attrNameLst>
                                      </p:cBhvr>
                                      <p:to>
                                        <p:strVal val="visible"/>
                                      </p:to>
                                    </p:set>
                                    <p:anim calcmode="lin" valueType="num">
                                      <p:cBhvr additive="base">
                                        <p:cTn id="19" dur="500" fill="hold"/>
                                        <p:tgtEl>
                                          <p:spTgt spid="16390"/>
                                        </p:tgtEl>
                                        <p:attrNameLst>
                                          <p:attrName>ppt_x</p:attrName>
                                        </p:attrNameLst>
                                      </p:cBhvr>
                                      <p:tavLst>
                                        <p:tav tm="0">
                                          <p:val>
                                            <p:strVal val="0-#ppt_w/2"/>
                                          </p:val>
                                        </p:tav>
                                        <p:tav tm="100000">
                                          <p:val>
                                            <p:strVal val="#ppt_x"/>
                                          </p:val>
                                        </p:tav>
                                      </p:tavLst>
                                    </p:anim>
                                    <p:anim calcmode="lin" valueType="num">
                                      <p:cBhvr additive="base">
                                        <p:cTn id="20"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P spid="16389" grpId="0" autoUpdateAnimBg="0"/>
      <p:bldP spid="1639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1295400" y="838200"/>
            <a:ext cx="6858000" cy="876300"/>
          </a:xfrm>
          <a:prstGeom prst="rect">
            <a:avLst/>
          </a:prstGeom>
        </p:spPr>
        <p:txBody>
          <a:bodyPr wrap="none" fromWordArt="1">
            <a:prstTxWarp prst="textPlain">
              <a:avLst>
                <a:gd name="adj" fmla="val 50000"/>
              </a:avLst>
            </a:prstTxWarp>
          </a:bodyPr>
          <a:lstStyle/>
          <a:p>
            <a:pPr algn="ctr"/>
            <a:r>
              <a:rPr lang="en-US" sz="36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True Experimental Design</a:t>
            </a:r>
          </a:p>
        </p:txBody>
      </p:sp>
      <p:sp>
        <p:nvSpPr>
          <p:cNvPr id="21507" name="Text Box 3"/>
          <p:cNvSpPr txBox="1">
            <a:spLocks noChangeArrowheads="1"/>
          </p:cNvSpPr>
          <p:nvPr/>
        </p:nvSpPr>
        <p:spPr bwMode="auto">
          <a:xfrm>
            <a:off x="914400" y="2514600"/>
            <a:ext cx="7848600" cy="2100263"/>
          </a:xfrm>
          <a:prstGeom prst="rect">
            <a:avLst/>
          </a:prstGeom>
          <a:noFill/>
          <a:ln w="12700" cap="sq">
            <a:noFill/>
            <a:miter lim="800000"/>
            <a:headEnd type="none" w="sm" len="sm"/>
            <a:tailEnd type="none" w="sm" len="sm"/>
          </a:ln>
        </p:spPr>
        <p:txBody>
          <a:bodyPr>
            <a:spAutoFit/>
          </a:bodyPr>
          <a:lstStyle/>
          <a:p>
            <a:pPr marL="457200" indent="-457200">
              <a:spcBef>
                <a:spcPct val="50000"/>
              </a:spcBef>
              <a:buFontTx/>
              <a:buAutoNum type="arabicPeriod"/>
            </a:pPr>
            <a:r>
              <a:rPr lang="en-US" sz="2400">
                <a:latin typeface="Times New Roman" pitchFamily="18" charset="0"/>
              </a:rPr>
              <a:t>Uses comparison groups.</a:t>
            </a:r>
          </a:p>
          <a:p>
            <a:pPr marL="457200" indent="-457200">
              <a:spcBef>
                <a:spcPct val="50000"/>
              </a:spcBef>
              <a:buFontTx/>
              <a:buAutoNum type="arabicPeriod"/>
            </a:pPr>
            <a:r>
              <a:rPr lang="en-US" sz="2400">
                <a:latin typeface="Times New Roman" pitchFamily="18" charset="0"/>
              </a:rPr>
              <a:t>After you have your participants, there is a </a:t>
            </a:r>
            <a:r>
              <a:rPr lang="en-US" sz="2400" b="1">
                <a:latin typeface="Times New Roman" pitchFamily="18" charset="0"/>
              </a:rPr>
              <a:t>random assignment</a:t>
            </a:r>
            <a:r>
              <a:rPr lang="en-US" sz="2400">
                <a:latin typeface="Times New Roman" pitchFamily="18" charset="0"/>
              </a:rPr>
              <a:t> of subjects to the conditions.  (Some are randomly selected for the experimental group, and some are randomly selected for the control group).</a:t>
            </a:r>
          </a:p>
        </p:txBody>
      </p:sp>
      <p:sp>
        <p:nvSpPr>
          <p:cNvPr id="21508" name="Text Box 4"/>
          <p:cNvSpPr txBox="1">
            <a:spLocks noChangeArrowheads="1"/>
          </p:cNvSpPr>
          <p:nvPr/>
        </p:nvSpPr>
        <p:spPr bwMode="auto">
          <a:xfrm>
            <a:off x="1600200" y="5105400"/>
            <a:ext cx="1698625" cy="958850"/>
          </a:xfrm>
          <a:prstGeom prst="rect">
            <a:avLst/>
          </a:prstGeom>
          <a:noFill/>
          <a:ln w="12700" cap="sq">
            <a:solidFill>
              <a:srgbClr val="3366FF"/>
            </a:solidFill>
            <a:miter lim="800000"/>
            <a:headEnd type="none" w="sm" len="sm"/>
            <a:tailEnd type="none" w="sm" len="sm"/>
          </a:ln>
        </p:spPr>
        <p:txBody>
          <a:bodyPr wrap="none">
            <a:spAutoFit/>
          </a:bodyPr>
          <a:lstStyle/>
          <a:p>
            <a:r>
              <a:rPr lang="en-US" sz="2800" b="1">
                <a:latin typeface="Times New Roman" pitchFamily="18" charset="0"/>
              </a:rPr>
              <a:t>R   0  X  0</a:t>
            </a:r>
          </a:p>
          <a:p>
            <a:r>
              <a:rPr lang="en-US" sz="2800" b="1">
                <a:latin typeface="Times New Roman" pitchFamily="18" charset="0"/>
              </a:rPr>
              <a:t>R   0       0</a:t>
            </a:r>
          </a:p>
        </p:txBody>
      </p:sp>
      <p:sp>
        <p:nvSpPr>
          <p:cNvPr id="21509" name="Text Box 5"/>
          <p:cNvSpPr txBox="1">
            <a:spLocks noChangeArrowheads="1"/>
          </p:cNvSpPr>
          <p:nvPr/>
        </p:nvSpPr>
        <p:spPr bwMode="auto">
          <a:xfrm>
            <a:off x="5486400" y="4876800"/>
            <a:ext cx="2054225" cy="1385888"/>
          </a:xfrm>
          <a:prstGeom prst="rect">
            <a:avLst/>
          </a:prstGeom>
          <a:noFill/>
          <a:ln w="12700" cap="sq">
            <a:solidFill>
              <a:srgbClr val="3366FF"/>
            </a:solidFill>
            <a:miter lim="800000"/>
            <a:headEnd type="none" w="sm" len="sm"/>
            <a:tailEnd type="none" w="sm" len="sm"/>
          </a:ln>
        </p:spPr>
        <p:txBody>
          <a:bodyPr wrap="none">
            <a:spAutoFit/>
          </a:bodyPr>
          <a:lstStyle/>
          <a:p>
            <a:r>
              <a:rPr lang="en-US" sz="2800" b="1">
                <a:latin typeface="Times New Roman" pitchFamily="18" charset="0"/>
              </a:rPr>
              <a:t>R   0   X1   0</a:t>
            </a:r>
          </a:p>
          <a:p>
            <a:r>
              <a:rPr lang="en-US" sz="2800" b="1">
                <a:latin typeface="Times New Roman" pitchFamily="18" charset="0"/>
              </a:rPr>
              <a:t>R   0   X2   0</a:t>
            </a:r>
          </a:p>
          <a:p>
            <a:r>
              <a:rPr lang="en-US" sz="2800" b="1">
                <a:latin typeface="Times New Roman" pitchFamily="18" charset="0"/>
              </a:rPr>
              <a:t>R   0           0</a:t>
            </a:r>
          </a:p>
        </p:txBody>
      </p:sp>
      <p:sp>
        <p:nvSpPr>
          <p:cNvPr id="6" name="Date Placeholder 5"/>
          <p:cNvSpPr>
            <a:spLocks noGrp="1"/>
          </p:cNvSpPr>
          <p:nvPr>
            <p:ph type="dt" sz="half" idx="10"/>
          </p:nvPr>
        </p:nvSpPr>
        <p:spPr/>
        <p:txBody>
          <a:bodyPr/>
          <a:lstStyle/>
          <a:p>
            <a:r>
              <a:rPr lang="en-US" smtClean="0"/>
              <a:t>7/5/2011</a:t>
            </a:r>
            <a:endParaRPr lang="en-US"/>
          </a:p>
        </p:txBody>
      </p:sp>
      <p:sp>
        <p:nvSpPr>
          <p:cNvPr id="7" name="Slide Number Placeholder 6"/>
          <p:cNvSpPr>
            <a:spLocks noGrp="1"/>
          </p:cNvSpPr>
          <p:nvPr>
            <p:ph type="sldNum" sz="quarter" idx="12"/>
          </p:nvPr>
        </p:nvSpPr>
        <p:spPr/>
        <p:txBody>
          <a:bodyPr>
            <a:normAutofit fontScale="85000" lnSpcReduction="20000"/>
          </a:bodyPr>
          <a:lstStyle/>
          <a:p>
            <a:fld id="{343ED041-4526-476B-928E-8718372F2438}" type="slidenum">
              <a:rPr lang="en-US" smtClean="0"/>
              <a:t>16</a:t>
            </a:fld>
            <a:endParaRPr lang="en-US"/>
          </a:p>
        </p:txBody>
      </p:sp>
      <p:sp>
        <p:nvSpPr>
          <p:cNvPr id="8" name="Footer Placeholder 7"/>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0"/>
            <a:ext cx="7772400" cy="609600"/>
          </a:xfrm>
          <a:solidFill>
            <a:schemeClr val="accent2"/>
          </a:solidFill>
          <a:ln w="38100">
            <a:solidFill>
              <a:schemeClr val="tx1"/>
            </a:solidFill>
          </a:ln>
        </p:spPr>
        <p:txBody>
          <a:bodyPr>
            <a:normAutofit fontScale="90000"/>
          </a:bodyPr>
          <a:lstStyle/>
          <a:p>
            <a:pPr eaLnBrk="1" hangingPunct="1"/>
            <a:r>
              <a:rPr lang="en-US" smtClean="0"/>
              <a:t>Coding System</a:t>
            </a:r>
          </a:p>
        </p:txBody>
      </p:sp>
      <p:pic>
        <p:nvPicPr>
          <p:cNvPr id="22531" name="Picture 3" descr="AG00217_"/>
          <p:cNvPicPr>
            <a:picLocks noChangeAspect="1" noChangeArrowheads="1" noCrop="1"/>
          </p:cNvPicPr>
          <p:nvPr/>
        </p:nvPicPr>
        <p:blipFill>
          <a:blip r:embed="rId2" cstate="print"/>
          <a:srcRect/>
          <a:stretch>
            <a:fillRect/>
          </a:stretch>
        </p:blipFill>
        <p:spPr bwMode="auto">
          <a:xfrm>
            <a:off x="7162800" y="1143000"/>
            <a:ext cx="1382713" cy="1222375"/>
          </a:xfrm>
          <a:prstGeom prst="rect">
            <a:avLst/>
          </a:prstGeom>
          <a:noFill/>
          <a:ln w="9525">
            <a:noFill/>
            <a:miter lim="800000"/>
            <a:headEnd/>
            <a:tailEnd/>
          </a:ln>
        </p:spPr>
      </p:pic>
      <p:sp>
        <p:nvSpPr>
          <p:cNvPr id="22532" name="Text Box 4"/>
          <p:cNvSpPr txBox="1">
            <a:spLocks noChangeArrowheads="1"/>
          </p:cNvSpPr>
          <p:nvPr/>
        </p:nvSpPr>
        <p:spPr bwMode="auto">
          <a:xfrm>
            <a:off x="457200" y="2362200"/>
            <a:ext cx="8077200" cy="822325"/>
          </a:xfrm>
          <a:prstGeom prst="rect">
            <a:avLst/>
          </a:prstGeom>
          <a:noFill/>
          <a:ln w="12700" cap="sq">
            <a:noFill/>
            <a:miter lim="800000"/>
            <a:headEnd type="none" w="sm" len="sm"/>
            <a:tailEnd type="none" w="sm" len="sm"/>
          </a:ln>
        </p:spPr>
        <p:txBody>
          <a:bodyPr>
            <a:spAutoFit/>
          </a:bodyPr>
          <a:lstStyle/>
          <a:p>
            <a:pPr algn="ctr">
              <a:spcBef>
                <a:spcPct val="50000"/>
              </a:spcBef>
            </a:pPr>
            <a:r>
              <a:rPr lang="en-US" sz="2400">
                <a:latin typeface="Times New Roman" pitchFamily="18" charset="0"/>
              </a:rPr>
              <a:t>Ten year olds’ grammar skills improve one grade level when their daily journals are teacher corrected for two months.</a:t>
            </a:r>
          </a:p>
        </p:txBody>
      </p:sp>
      <p:sp>
        <p:nvSpPr>
          <p:cNvPr id="18437" name="Text Box 5"/>
          <p:cNvSpPr txBox="1">
            <a:spLocks noChangeArrowheads="1"/>
          </p:cNvSpPr>
          <p:nvPr/>
        </p:nvSpPr>
        <p:spPr bwMode="auto">
          <a:xfrm>
            <a:off x="6705600" y="5105400"/>
            <a:ext cx="1685925" cy="946150"/>
          </a:xfrm>
          <a:prstGeom prst="rect">
            <a:avLst/>
          </a:prstGeom>
          <a:noFill/>
          <a:ln w="12700" cap="sq">
            <a:noFill/>
            <a:miter lim="800000"/>
            <a:headEnd type="none" w="sm" len="sm"/>
            <a:tailEnd type="none" w="sm" len="sm"/>
          </a:ln>
        </p:spPr>
        <p:txBody>
          <a:bodyPr wrap="none">
            <a:spAutoFit/>
          </a:bodyPr>
          <a:lstStyle/>
          <a:p>
            <a:r>
              <a:rPr lang="en-US" sz="2800" b="1">
                <a:latin typeface="Times New Roman" pitchFamily="18" charset="0"/>
              </a:rPr>
              <a:t>R   0  X  0</a:t>
            </a:r>
          </a:p>
          <a:p>
            <a:r>
              <a:rPr lang="en-US" sz="2800" b="1">
                <a:latin typeface="Times New Roman" pitchFamily="18" charset="0"/>
              </a:rPr>
              <a:t>R   0       0</a:t>
            </a:r>
          </a:p>
        </p:txBody>
      </p:sp>
      <p:sp>
        <p:nvSpPr>
          <p:cNvPr id="18438" name="Text Box 6"/>
          <p:cNvSpPr txBox="1">
            <a:spLocks noChangeArrowheads="1"/>
          </p:cNvSpPr>
          <p:nvPr/>
        </p:nvSpPr>
        <p:spPr bwMode="auto">
          <a:xfrm>
            <a:off x="685800" y="4648200"/>
            <a:ext cx="5373688" cy="469900"/>
          </a:xfrm>
          <a:prstGeom prst="rect">
            <a:avLst/>
          </a:prstGeom>
          <a:solidFill>
            <a:srgbClr val="FFCC00"/>
          </a:solidFill>
          <a:ln w="12700" cap="sq">
            <a:solidFill>
              <a:schemeClr val="accent1"/>
            </a:solidFill>
            <a:miter lim="800000"/>
            <a:headEnd type="none" w="sm" len="sm"/>
            <a:tailEnd type="none" w="sm" len="sm"/>
          </a:ln>
        </p:spPr>
        <p:txBody>
          <a:bodyPr wrap="none">
            <a:spAutoFit/>
          </a:bodyPr>
          <a:lstStyle/>
          <a:p>
            <a:r>
              <a:rPr lang="en-US" sz="2400">
                <a:latin typeface="Times New Roman" pitchFamily="18" charset="0"/>
              </a:rPr>
              <a:t>13.  X = independent variable – what is it?</a:t>
            </a:r>
          </a:p>
        </p:txBody>
      </p:sp>
      <p:sp>
        <p:nvSpPr>
          <p:cNvPr id="18439" name="Text Box 7"/>
          <p:cNvSpPr txBox="1">
            <a:spLocks noChangeArrowheads="1"/>
          </p:cNvSpPr>
          <p:nvPr/>
        </p:nvSpPr>
        <p:spPr bwMode="auto">
          <a:xfrm>
            <a:off x="762000" y="5486400"/>
            <a:ext cx="5068888" cy="469900"/>
          </a:xfrm>
          <a:prstGeom prst="rect">
            <a:avLst/>
          </a:prstGeom>
          <a:solidFill>
            <a:srgbClr val="FFCC00"/>
          </a:solidFill>
          <a:ln w="12700" cap="sq">
            <a:solidFill>
              <a:schemeClr val="accent1"/>
            </a:solidFill>
            <a:miter lim="800000"/>
            <a:headEnd type="none" w="sm" len="sm"/>
            <a:tailEnd type="none" w="sm" len="sm"/>
          </a:ln>
        </p:spPr>
        <p:txBody>
          <a:bodyPr wrap="none">
            <a:spAutoFit/>
          </a:bodyPr>
          <a:lstStyle/>
          <a:p>
            <a:r>
              <a:rPr lang="en-US" sz="2400">
                <a:latin typeface="Times New Roman" pitchFamily="18" charset="0"/>
              </a:rPr>
              <a:t>14.  0 = dependent variable – what is it?</a:t>
            </a:r>
          </a:p>
        </p:txBody>
      </p:sp>
      <p:sp>
        <p:nvSpPr>
          <p:cNvPr id="18440" name="Text Box 8"/>
          <p:cNvSpPr txBox="1">
            <a:spLocks noChangeArrowheads="1"/>
          </p:cNvSpPr>
          <p:nvPr/>
        </p:nvSpPr>
        <p:spPr bwMode="auto">
          <a:xfrm>
            <a:off x="609600" y="3581400"/>
            <a:ext cx="5715000" cy="469900"/>
          </a:xfrm>
          <a:prstGeom prst="rect">
            <a:avLst/>
          </a:prstGeom>
          <a:solidFill>
            <a:schemeClr val="accent2"/>
          </a:solidFill>
          <a:ln w="12700" cap="sq">
            <a:solidFill>
              <a:schemeClr val="tx1"/>
            </a:solidFill>
            <a:miter lim="800000"/>
            <a:headEnd type="none" w="sm" len="sm"/>
            <a:tailEnd type="none" w="sm" len="sm"/>
          </a:ln>
        </p:spPr>
        <p:txBody>
          <a:bodyPr>
            <a:spAutoFit/>
          </a:bodyPr>
          <a:lstStyle/>
          <a:p>
            <a:pPr algn="ctr">
              <a:spcBef>
                <a:spcPct val="50000"/>
              </a:spcBef>
            </a:pPr>
            <a:r>
              <a:rPr lang="en-US" sz="2400">
                <a:solidFill>
                  <a:schemeClr val="bg1"/>
                </a:solidFill>
                <a:latin typeface="Times New Roman" pitchFamily="18" charset="0"/>
              </a:rPr>
              <a:t>How would you set up this study?</a:t>
            </a:r>
          </a:p>
        </p:txBody>
      </p:sp>
      <p:sp>
        <p:nvSpPr>
          <p:cNvPr id="18441" name="Text Box 9"/>
          <p:cNvSpPr txBox="1">
            <a:spLocks noChangeArrowheads="1"/>
          </p:cNvSpPr>
          <p:nvPr/>
        </p:nvSpPr>
        <p:spPr bwMode="auto">
          <a:xfrm>
            <a:off x="6629400" y="3429000"/>
            <a:ext cx="2209800" cy="1373188"/>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b="1">
                <a:latin typeface="Times New Roman" pitchFamily="18" charset="0"/>
              </a:rPr>
              <a:t>How would you code this?</a:t>
            </a:r>
          </a:p>
        </p:txBody>
      </p:sp>
      <p:sp>
        <p:nvSpPr>
          <p:cNvPr id="22538" name="Text Box 10"/>
          <p:cNvSpPr txBox="1">
            <a:spLocks noChangeArrowheads="1"/>
          </p:cNvSpPr>
          <p:nvPr/>
        </p:nvSpPr>
        <p:spPr bwMode="auto">
          <a:xfrm>
            <a:off x="355600" y="838200"/>
            <a:ext cx="8788400" cy="714375"/>
          </a:xfrm>
          <a:prstGeom prst="rect">
            <a:avLst/>
          </a:prstGeom>
          <a:solidFill>
            <a:srgbClr val="FFCC00"/>
          </a:solidFill>
          <a:ln w="12700" cap="sq">
            <a:solidFill>
              <a:schemeClr val="accent1"/>
            </a:solidFill>
            <a:miter lim="800000"/>
            <a:headEnd type="none" w="sm" len="sm"/>
            <a:tailEnd type="none" w="sm" len="sm"/>
          </a:ln>
        </p:spPr>
        <p:txBody>
          <a:bodyPr wrap="none">
            <a:spAutoFit/>
          </a:bodyPr>
          <a:lstStyle/>
          <a:p>
            <a:r>
              <a:rPr lang="en-US" sz="4000">
                <a:solidFill>
                  <a:schemeClr val="tx2"/>
                </a:solidFill>
                <a:latin typeface="Tahoma" pitchFamily="34" charset="0"/>
              </a:rPr>
              <a:t>Single-Factor Single Treatment Design</a:t>
            </a:r>
          </a:p>
        </p:txBody>
      </p:sp>
      <p:sp>
        <p:nvSpPr>
          <p:cNvPr id="11" name="Date Placeholder 10"/>
          <p:cNvSpPr>
            <a:spLocks noGrp="1"/>
          </p:cNvSpPr>
          <p:nvPr>
            <p:ph type="dt" sz="half" idx="10"/>
          </p:nvPr>
        </p:nvSpPr>
        <p:spPr/>
        <p:txBody>
          <a:bodyPr/>
          <a:lstStyle/>
          <a:p>
            <a:r>
              <a:rPr lang="en-US" smtClean="0"/>
              <a:t>7/5/2011</a:t>
            </a:r>
            <a:endParaRPr lang="en-US"/>
          </a:p>
        </p:txBody>
      </p:sp>
      <p:sp>
        <p:nvSpPr>
          <p:cNvPr id="12" name="Slide Number Placeholder 11"/>
          <p:cNvSpPr>
            <a:spLocks noGrp="1"/>
          </p:cNvSpPr>
          <p:nvPr>
            <p:ph type="sldNum" sz="quarter" idx="12"/>
          </p:nvPr>
        </p:nvSpPr>
        <p:spPr/>
        <p:txBody>
          <a:bodyPr>
            <a:normAutofit fontScale="85000" lnSpcReduction="20000"/>
          </a:bodyPr>
          <a:lstStyle/>
          <a:p>
            <a:fld id="{343ED041-4526-476B-928E-8718372F2438}" type="slidenum">
              <a:rPr lang="en-US" smtClean="0"/>
              <a:t>17</a:t>
            </a:fld>
            <a:endParaRPr lang="en-US"/>
          </a:p>
        </p:txBody>
      </p:sp>
      <p:sp>
        <p:nvSpPr>
          <p:cNvPr id="13" name="Footer Placeholder 12"/>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randombar(vertical)">
                                      <p:cBhvr>
                                        <p:cTn id="7" dur="500"/>
                                        <p:tgtEl>
                                          <p:spTgt spid="184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 calcmode="lin" valueType="num">
                                      <p:cBhvr additive="base">
                                        <p:cTn id="12" dur="500" fill="hold"/>
                                        <p:tgtEl>
                                          <p:spTgt spid="18438"/>
                                        </p:tgtEl>
                                        <p:attrNameLst>
                                          <p:attrName>ppt_x</p:attrName>
                                        </p:attrNameLst>
                                      </p:cBhvr>
                                      <p:tavLst>
                                        <p:tav tm="0">
                                          <p:val>
                                            <p:strVal val="0-#ppt_w/2"/>
                                          </p:val>
                                        </p:tav>
                                        <p:tav tm="100000">
                                          <p:val>
                                            <p:strVal val="#ppt_x"/>
                                          </p:val>
                                        </p:tav>
                                      </p:tavLst>
                                    </p:anim>
                                    <p:anim calcmode="lin" valueType="num">
                                      <p:cBhvr additive="base">
                                        <p:cTn id="13"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5" fill="hold" grpId="0" nodeType="clickEffect">
                                  <p:stCondLst>
                                    <p:cond delay="0"/>
                                  </p:stCondLst>
                                  <p:childTnLst>
                                    <p:set>
                                      <p:cBhvr>
                                        <p:cTn id="17" dur="1" fill="hold">
                                          <p:stCondLst>
                                            <p:cond delay="0"/>
                                          </p:stCondLst>
                                        </p:cTn>
                                        <p:tgtEl>
                                          <p:spTgt spid="18439"/>
                                        </p:tgtEl>
                                        <p:attrNameLst>
                                          <p:attrName>style.visibility</p:attrName>
                                        </p:attrNameLst>
                                      </p:cBhvr>
                                      <p:to>
                                        <p:strVal val="visible"/>
                                      </p:to>
                                    </p:set>
                                    <p:animEffect transition="in" filter="randombar(vertical)">
                                      <p:cBhvr>
                                        <p:cTn id="18" dur="500"/>
                                        <p:tgtEl>
                                          <p:spTgt spid="1843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8441"/>
                                        </p:tgtEl>
                                        <p:attrNameLst>
                                          <p:attrName>style.visibility</p:attrName>
                                        </p:attrNameLst>
                                      </p:cBhvr>
                                      <p:to>
                                        <p:strVal val="visible"/>
                                      </p:to>
                                    </p:set>
                                    <p:anim calcmode="lin" valueType="num">
                                      <p:cBhvr additive="base">
                                        <p:cTn id="23" dur="500" fill="hold"/>
                                        <p:tgtEl>
                                          <p:spTgt spid="18441"/>
                                        </p:tgtEl>
                                        <p:attrNameLst>
                                          <p:attrName>ppt_x</p:attrName>
                                        </p:attrNameLst>
                                      </p:cBhvr>
                                      <p:tavLst>
                                        <p:tav tm="0">
                                          <p:val>
                                            <p:strVal val="0-#ppt_w/2"/>
                                          </p:val>
                                        </p:tav>
                                        <p:tav tm="100000">
                                          <p:val>
                                            <p:strVal val="#ppt_x"/>
                                          </p:val>
                                        </p:tav>
                                      </p:tavLst>
                                    </p:anim>
                                    <p:anim calcmode="lin" valueType="num">
                                      <p:cBhvr additive="base">
                                        <p:cTn id="24" dur="500" fill="hold"/>
                                        <p:tgtEl>
                                          <p:spTgt spid="1844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8437"/>
                                        </p:tgtEl>
                                        <p:attrNameLst>
                                          <p:attrName>style.visibility</p:attrName>
                                        </p:attrNameLst>
                                      </p:cBhvr>
                                      <p:to>
                                        <p:strVal val="visible"/>
                                      </p:to>
                                    </p:set>
                                    <p:animEffect transition="in" filter="dissolve">
                                      <p:cBhvr>
                                        <p:cTn id="29"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38" grpId="0" animBg="1" autoUpdateAnimBg="0"/>
      <p:bldP spid="18439" grpId="0" animBg="1" autoUpdateAnimBg="0"/>
      <p:bldP spid="18440" grpId="0" animBg="1" autoUpdateAnimBg="0"/>
      <p:bldP spid="1844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609600"/>
            <a:ext cx="8294688" cy="654050"/>
          </a:xfrm>
          <a:prstGeom prst="rect">
            <a:avLst/>
          </a:prstGeom>
          <a:solidFill>
            <a:srgbClr val="FFCC00"/>
          </a:solidFill>
          <a:ln w="12700" cap="sq">
            <a:solidFill>
              <a:schemeClr val="accent1"/>
            </a:solidFill>
            <a:miter lim="800000"/>
            <a:headEnd type="none" w="sm" len="sm"/>
            <a:tailEnd type="none" w="sm" len="sm"/>
          </a:ln>
        </p:spPr>
        <p:txBody>
          <a:bodyPr wrap="none">
            <a:spAutoFit/>
          </a:bodyPr>
          <a:lstStyle/>
          <a:p>
            <a:r>
              <a:rPr lang="en-US" sz="3600">
                <a:solidFill>
                  <a:schemeClr val="tx2"/>
                </a:solidFill>
                <a:latin typeface="Tahoma" pitchFamily="34" charset="0"/>
              </a:rPr>
              <a:t>Single-Factor Multiple Treatment Design</a:t>
            </a:r>
          </a:p>
        </p:txBody>
      </p:sp>
      <p:sp>
        <p:nvSpPr>
          <p:cNvPr id="23555" name="Text Box 3"/>
          <p:cNvSpPr txBox="1">
            <a:spLocks noChangeArrowheads="1"/>
          </p:cNvSpPr>
          <p:nvPr/>
        </p:nvSpPr>
        <p:spPr bwMode="auto">
          <a:xfrm>
            <a:off x="228600" y="1981200"/>
            <a:ext cx="8534400" cy="958850"/>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2800">
                <a:latin typeface="Times New Roman" pitchFamily="18" charset="0"/>
              </a:rPr>
              <a:t>Sometimes there are more than two treatments (independent variables)</a:t>
            </a:r>
          </a:p>
        </p:txBody>
      </p:sp>
      <p:sp>
        <p:nvSpPr>
          <p:cNvPr id="20484" name="Text Box 4"/>
          <p:cNvSpPr txBox="1">
            <a:spLocks noChangeArrowheads="1"/>
          </p:cNvSpPr>
          <p:nvPr/>
        </p:nvSpPr>
        <p:spPr bwMode="auto">
          <a:xfrm>
            <a:off x="304800" y="3124200"/>
            <a:ext cx="6400800" cy="1187450"/>
          </a:xfrm>
          <a:prstGeom prst="rect">
            <a:avLst/>
          </a:prstGeom>
          <a:noFill/>
          <a:ln w="12700" cap="sq">
            <a:noFill/>
            <a:miter lim="800000"/>
            <a:headEnd type="none" w="sm" len="sm"/>
            <a:tailEnd type="none" w="sm" len="sm"/>
          </a:ln>
        </p:spPr>
        <p:txBody>
          <a:bodyPr>
            <a:spAutoFit/>
          </a:bodyPr>
          <a:lstStyle/>
          <a:p>
            <a:pPr algn="ctr">
              <a:spcBef>
                <a:spcPct val="50000"/>
              </a:spcBef>
            </a:pPr>
            <a:r>
              <a:rPr lang="en-US" sz="2400" dirty="0">
                <a:latin typeface="Times New Roman" pitchFamily="18" charset="0"/>
              </a:rPr>
              <a:t>The number of cigarettes women smoke daily reduces with a nicotine patch OR behavior therapy.</a:t>
            </a:r>
          </a:p>
        </p:txBody>
      </p:sp>
      <p:sp>
        <p:nvSpPr>
          <p:cNvPr id="20485" name="Text Box 5"/>
          <p:cNvSpPr txBox="1">
            <a:spLocks noChangeArrowheads="1"/>
          </p:cNvSpPr>
          <p:nvPr/>
        </p:nvSpPr>
        <p:spPr bwMode="auto">
          <a:xfrm>
            <a:off x="6477000" y="3657600"/>
            <a:ext cx="2041525" cy="1373188"/>
          </a:xfrm>
          <a:prstGeom prst="rect">
            <a:avLst/>
          </a:prstGeom>
          <a:noFill/>
          <a:ln w="12700" cap="sq">
            <a:noFill/>
            <a:miter lim="800000"/>
            <a:headEnd type="none" w="sm" len="sm"/>
            <a:tailEnd type="none" w="sm" len="sm"/>
          </a:ln>
        </p:spPr>
        <p:txBody>
          <a:bodyPr wrap="none">
            <a:spAutoFit/>
          </a:bodyPr>
          <a:lstStyle/>
          <a:p>
            <a:r>
              <a:rPr lang="en-US" sz="2800" b="1">
                <a:latin typeface="Times New Roman" pitchFamily="18" charset="0"/>
              </a:rPr>
              <a:t>R   0   X1   0</a:t>
            </a:r>
          </a:p>
          <a:p>
            <a:r>
              <a:rPr lang="en-US" sz="2800" b="1">
                <a:latin typeface="Times New Roman" pitchFamily="18" charset="0"/>
              </a:rPr>
              <a:t>R   0   X2   0</a:t>
            </a:r>
          </a:p>
          <a:p>
            <a:r>
              <a:rPr lang="en-US" sz="2800" b="1">
                <a:latin typeface="Times New Roman" pitchFamily="18" charset="0"/>
              </a:rPr>
              <a:t>R   0           0</a:t>
            </a:r>
          </a:p>
        </p:txBody>
      </p:sp>
      <p:sp>
        <p:nvSpPr>
          <p:cNvPr id="20486" name="Text Box 6"/>
          <p:cNvSpPr txBox="1">
            <a:spLocks noChangeArrowheads="1"/>
          </p:cNvSpPr>
          <p:nvPr/>
        </p:nvSpPr>
        <p:spPr bwMode="auto">
          <a:xfrm>
            <a:off x="533400" y="4267200"/>
            <a:ext cx="5378395" cy="830997"/>
          </a:xfrm>
          <a:prstGeom prst="rect">
            <a:avLst/>
          </a:prstGeom>
          <a:solidFill>
            <a:srgbClr val="FFCC00"/>
          </a:solidFill>
          <a:ln w="12700" cap="sq">
            <a:solidFill>
              <a:schemeClr val="accent1"/>
            </a:solidFill>
            <a:miter lim="800000"/>
            <a:headEnd type="none" w="sm" len="sm"/>
            <a:tailEnd type="none" w="sm" len="sm"/>
          </a:ln>
        </p:spPr>
        <p:txBody>
          <a:bodyPr wrap="none">
            <a:spAutoFit/>
          </a:bodyPr>
          <a:lstStyle/>
          <a:p>
            <a:r>
              <a:rPr lang="en-US" sz="2400" dirty="0">
                <a:latin typeface="Times New Roman" pitchFamily="18" charset="0"/>
              </a:rPr>
              <a:t>X =  </a:t>
            </a:r>
            <a:r>
              <a:rPr lang="en-US" sz="2400" dirty="0" smtClean="0">
                <a:latin typeface="Times New Roman" pitchFamily="18" charset="0"/>
              </a:rPr>
              <a:t>1 </a:t>
            </a:r>
            <a:r>
              <a:rPr lang="en-US" sz="2400" dirty="0">
                <a:latin typeface="Times New Roman" pitchFamily="18" charset="0"/>
              </a:rPr>
              <a:t>independent variables </a:t>
            </a:r>
            <a:r>
              <a:rPr lang="en-US" sz="2400" dirty="0" smtClean="0">
                <a:latin typeface="Times New Roman" pitchFamily="18" charset="0"/>
              </a:rPr>
              <a:t>with 3 levels</a:t>
            </a:r>
          </a:p>
          <a:p>
            <a:r>
              <a:rPr lang="en-US" sz="2400" dirty="0" smtClean="0">
                <a:latin typeface="Times New Roman" pitchFamily="18" charset="0"/>
              </a:rPr>
              <a:t>– </a:t>
            </a:r>
            <a:r>
              <a:rPr lang="en-US" sz="2400" dirty="0">
                <a:latin typeface="Times New Roman" pitchFamily="18" charset="0"/>
              </a:rPr>
              <a:t>what are they?</a:t>
            </a:r>
          </a:p>
        </p:txBody>
      </p:sp>
      <p:sp>
        <p:nvSpPr>
          <p:cNvPr id="20487" name="Text Box 7"/>
          <p:cNvSpPr txBox="1">
            <a:spLocks noChangeArrowheads="1"/>
          </p:cNvSpPr>
          <p:nvPr/>
        </p:nvSpPr>
        <p:spPr bwMode="auto">
          <a:xfrm>
            <a:off x="838200" y="6096000"/>
            <a:ext cx="4535488" cy="469900"/>
          </a:xfrm>
          <a:prstGeom prst="rect">
            <a:avLst/>
          </a:prstGeom>
          <a:solidFill>
            <a:srgbClr val="FFCC00"/>
          </a:solidFill>
          <a:ln w="12700" cap="sq">
            <a:solidFill>
              <a:schemeClr val="accent1"/>
            </a:solidFill>
            <a:miter lim="800000"/>
            <a:headEnd type="none" w="sm" len="sm"/>
            <a:tailEnd type="none" w="sm" len="sm"/>
          </a:ln>
        </p:spPr>
        <p:txBody>
          <a:bodyPr wrap="none">
            <a:spAutoFit/>
          </a:bodyPr>
          <a:lstStyle/>
          <a:p>
            <a:r>
              <a:rPr lang="en-US" sz="2400">
                <a:latin typeface="Times New Roman" pitchFamily="18" charset="0"/>
              </a:rPr>
              <a:t>0 = dependent variable – what is it?</a:t>
            </a:r>
          </a:p>
        </p:txBody>
      </p:sp>
      <p:sp>
        <p:nvSpPr>
          <p:cNvPr id="20488" name="Text Box 8"/>
          <p:cNvSpPr txBox="1">
            <a:spLocks noChangeArrowheads="1"/>
          </p:cNvSpPr>
          <p:nvPr/>
        </p:nvSpPr>
        <p:spPr bwMode="auto">
          <a:xfrm>
            <a:off x="381000" y="5181600"/>
            <a:ext cx="2971800" cy="514350"/>
          </a:xfrm>
          <a:prstGeom prst="rect">
            <a:avLst/>
          </a:prstGeom>
          <a:noFill/>
          <a:ln w="57150" cap="sq">
            <a:solidFill>
              <a:schemeClr val="tx1"/>
            </a:solidFill>
            <a:miter lim="800000"/>
            <a:headEnd type="none" w="sm" len="sm"/>
            <a:tailEnd type="none" w="sm" len="sm"/>
          </a:ln>
        </p:spPr>
        <p:txBody>
          <a:bodyPr>
            <a:spAutoFit/>
          </a:bodyPr>
          <a:lstStyle/>
          <a:p>
            <a:pPr>
              <a:spcBef>
                <a:spcPct val="50000"/>
              </a:spcBef>
            </a:pPr>
            <a:r>
              <a:rPr lang="en-US" sz="2400">
                <a:latin typeface="Times New Roman" pitchFamily="18" charset="0"/>
              </a:rPr>
              <a:t>Nicotine patch = X1</a:t>
            </a:r>
          </a:p>
        </p:txBody>
      </p:sp>
      <p:sp>
        <p:nvSpPr>
          <p:cNvPr id="20489" name="Text Box 9"/>
          <p:cNvSpPr txBox="1">
            <a:spLocks noChangeArrowheads="1"/>
          </p:cNvSpPr>
          <p:nvPr/>
        </p:nvSpPr>
        <p:spPr bwMode="auto">
          <a:xfrm>
            <a:off x="3657600" y="5181600"/>
            <a:ext cx="3048000" cy="514350"/>
          </a:xfrm>
          <a:prstGeom prst="rect">
            <a:avLst/>
          </a:prstGeom>
          <a:noFill/>
          <a:ln w="57150" cap="sq">
            <a:solidFill>
              <a:schemeClr val="tx1"/>
            </a:solidFill>
            <a:miter lim="800000"/>
            <a:headEnd type="none" w="sm" len="sm"/>
            <a:tailEnd type="none" w="sm" len="sm"/>
          </a:ln>
        </p:spPr>
        <p:txBody>
          <a:bodyPr>
            <a:spAutoFit/>
          </a:bodyPr>
          <a:lstStyle/>
          <a:p>
            <a:pPr>
              <a:spcBef>
                <a:spcPct val="50000"/>
              </a:spcBef>
            </a:pPr>
            <a:r>
              <a:rPr lang="en-US" sz="2400">
                <a:latin typeface="Times New Roman" pitchFamily="18" charset="0"/>
              </a:rPr>
              <a:t>Behavior therapy = X2</a:t>
            </a:r>
          </a:p>
        </p:txBody>
      </p:sp>
      <p:sp>
        <p:nvSpPr>
          <p:cNvPr id="10" name="Date Placeholder 9"/>
          <p:cNvSpPr>
            <a:spLocks noGrp="1"/>
          </p:cNvSpPr>
          <p:nvPr>
            <p:ph type="dt" sz="half" idx="10"/>
          </p:nvPr>
        </p:nvSpPr>
        <p:spPr/>
        <p:txBody>
          <a:bodyPr/>
          <a:lstStyle/>
          <a:p>
            <a:r>
              <a:rPr lang="en-US" smtClean="0"/>
              <a:t>7/5/2011</a:t>
            </a:r>
            <a:endParaRPr lang="en-US"/>
          </a:p>
        </p:txBody>
      </p:sp>
      <p:sp>
        <p:nvSpPr>
          <p:cNvPr id="11" name="Slide Number Placeholder 10"/>
          <p:cNvSpPr>
            <a:spLocks noGrp="1"/>
          </p:cNvSpPr>
          <p:nvPr>
            <p:ph type="sldNum" sz="quarter" idx="12"/>
          </p:nvPr>
        </p:nvSpPr>
        <p:spPr/>
        <p:txBody>
          <a:bodyPr/>
          <a:lstStyle/>
          <a:p>
            <a:fld id="{343ED041-4526-476B-928E-8718372F2438}" type="slidenum">
              <a:rPr lang="en-US" smtClean="0"/>
              <a:t>18</a:t>
            </a:fld>
            <a:endParaRPr lang="en-US"/>
          </a:p>
        </p:txBody>
      </p:sp>
      <p:sp>
        <p:nvSpPr>
          <p:cNvPr id="12" name="Footer Placeholder 11"/>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0-#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20486"/>
                                        </p:tgtEl>
                                        <p:attrNameLst>
                                          <p:attrName>style.visibility</p:attrName>
                                        </p:attrNameLst>
                                      </p:cBhvr>
                                      <p:to>
                                        <p:strVal val="visible"/>
                                      </p:to>
                                    </p:set>
                                    <p:anim calcmode="lin" valueType="num">
                                      <p:cBhvr additive="base">
                                        <p:cTn id="12" dur="500" fill="hold"/>
                                        <p:tgtEl>
                                          <p:spTgt spid="20486"/>
                                        </p:tgtEl>
                                        <p:attrNameLst>
                                          <p:attrName>ppt_x</p:attrName>
                                        </p:attrNameLst>
                                      </p:cBhvr>
                                      <p:tavLst>
                                        <p:tav tm="0">
                                          <p:val>
                                            <p:strVal val="0-#ppt_w/2"/>
                                          </p:val>
                                        </p:tav>
                                        <p:tav tm="100000">
                                          <p:val>
                                            <p:strVal val="#ppt_x"/>
                                          </p:val>
                                        </p:tav>
                                      </p:tavLst>
                                    </p:anim>
                                    <p:anim calcmode="lin" valueType="num">
                                      <p:cBhvr additive="base">
                                        <p:cTn id="13"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488"/>
                                        </p:tgtEl>
                                        <p:attrNameLst>
                                          <p:attrName>style.visibility</p:attrName>
                                        </p:attrNameLst>
                                      </p:cBhvr>
                                      <p:to>
                                        <p:strVal val="visible"/>
                                      </p:to>
                                    </p:set>
                                    <p:anim calcmode="lin" valueType="num">
                                      <p:cBhvr additive="base">
                                        <p:cTn id="18" dur="500" fill="hold"/>
                                        <p:tgtEl>
                                          <p:spTgt spid="20488"/>
                                        </p:tgtEl>
                                        <p:attrNameLst>
                                          <p:attrName>ppt_x</p:attrName>
                                        </p:attrNameLst>
                                      </p:cBhvr>
                                      <p:tavLst>
                                        <p:tav tm="0">
                                          <p:val>
                                            <p:strVal val="0-#ppt_w/2"/>
                                          </p:val>
                                        </p:tav>
                                        <p:tav tm="100000">
                                          <p:val>
                                            <p:strVal val="#ppt_x"/>
                                          </p:val>
                                        </p:tav>
                                      </p:tavLst>
                                    </p:anim>
                                    <p:anim calcmode="lin" valueType="num">
                                      <p:cBhvr additive="base">
                                        <p:cTn id="19" dur="500" fill="hold"/>
                                        <p:tgtEl>
                                          <p:spTgt spid="2048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20489"/>
                                        </p:tgtEl>
                                        <p:attrNameLst>
                                          <p:attrName>style.visibility</p:attrName>
                                        </p:attrNameLst>
                                      </p:cBhvr>
                                      <p:to>
                                        <p:strVal val="visible"/>
                                      </p:to>
                                    </p:set>
                                    <p:anim calcmode="lin" valueType="num">
                                      <p:cBhvr additive="base">
                                        <p:cTn id="24" dur="500" fill="hold"/>
                                        <p:tgtEl>
                                          <p:spTgt spid="20489"/>
                                        </p:tgtEl>
                                        <p:attrNameLst>
                                          <p:attrName>ppt_x</p:attrName>
                                        </p:attrNameLst>
                                      </p:cBhvr>
                                      <p:tavLst>
                                        <p:tav tm="0">
                                          <p:val>
                                            <p:strVal val="1+#ppt_w/2"/>
                                          </p:val>
                                        </p:tav>
                                        <p:tav tm="100000">
                                          <p:val>
                                            <p:strVal val="#ppt_x"/>
                                          </p:val>
                                        </p:tav>
                                      </p:tavLst>
                                    </p:anim>
                                    <p:anim calcmode="lin" valueType="num">
                                      <p:cBhvr additive="base">
                                        <p:cTn id="25" dur="500" fill="hold"/>
                                        <p:tgtEl>
                                          <p:spTgt spid="2048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0487"/>
                                        </p:tgtEl>
                                        <p:attrNameLst>
                                          <p:attrName>style.visibility</p:attrName>
                                        </p:attrNameLst>
                                      </p:cBhvr>
                                      <p:to>
                                        <p:strVal val="visible"/>
                                      </p:to>
                                    </p:set>
                                    <p:anim calcmode="lin" valueType="num">
                                      <p:cBhvr additive="base">
                                        <p:cTn id="30" dur="500" fill="hold"/>
                                        <p:tgtEl>
                                          <p:spTgt spid="20487"/>
                                        </p:tgtEl>
                                        <p:attrNameLst>
                                          <p:attrName>ppt_x</p:attrName>
                                        </p:attrNameLst>
                                      </p:cBhvr>
                                      <p:tavLst>
                                        <p:tav tm="0">
                                          <p:val>
                                            <p:strVal val="0-#ppt_w/2"/>
                                          </p:val>
                                        </p:tav>
                                        <p:tav tm="100000">
                                          <p:val>
                                            <p:strVal val="#ppt_x"/>
                                          </p:val>
                                        </p:tav>
                                      </p:tavLst>
                                    </p:anim>
                                    <p:anim calcmode="lin" valueType="num">
                                      <p:cBhvr additive="base">
                                        <p:cTn id="31"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0485"/>
                                        </p:tgtEl>
                                        <p:attrNameLst>
                                          <p:attrName>style.visibility</p:attrName>
                                        </p:attrNameLst>
                                      </p:cBhvr>
                                      <p:to>
                                        <p:strVal val="visible"/>
                                      </p:to>
                                    </p:set>
                                    <p:anim calcmode="lin" valueType="num">
                                      <p:cBhvr additive="base">
                                        <p:cTn id="36" dur="500" fill="hold"/>
                                        <p:tgtEl>
                                          <p:spTgt spid="20485"/>
                                        </p:tgtEl>
                                        <p:attrNameLst>
                                          <p:attrName>ppt_x</p:attrName>
                                        </p:attrNameLst>
                                      </p:cBhvr>
                                      <p:tavLst>
                                        <p:tav tm="0">
                                          <p:val>
                                            <p:strVal val="0-#ppt_w/2"/>
                                          </p:val>
                                        </p:tav>
                                        <p:tav tm="100000">
                                          <p:val>
                                            <p:strVal val="#ppt_x"/>
                                          </p:val>
                                        </p:tav>
                                      </p:tavLst>
                                    </p:anim>
                                    <p:anim calcmode="lin" valueType="num">
                                      <p:cBhvr additive="base">
                                        <p:cTn id="37"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P spid="20485" grpId="0" autoUpdateAnimBg="0"/>
      <p:bldP spid="20486" grpId="0" animBg="1" autoUpdateAnimBg="0"/>
      <p:bldP spid="20487" grpId="0" animBg="1" autoUpdateAnimBg="0"/>
      <p:bldP spid="20488" grpId="0" animBg="1" autoUpdateAnimBg="0"/>
      <p:bldP spid="20489"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1066800" y="609600"/>
            <a:ext cx="7467600" cy="1371600"/>
          </a:xfrm>
          <a:prstGeom prst="rect">
            <a:avLst/>
          </a:prstGeom>
        </p:spPr>
        <p:txBody>
          <a:bodyPr wrap="none" fromWordArt="1">
            <a:prstTxWarp prst="textPlain">
              <a:avLst>
                <a:gd name="adj" fmla="val 50000"/>
              </a:avLst>
            </a:prstTxWarp>
          </a:bodyPr>
          <a:lstStyle/>
          <a:p>
            <a:pPr algn="ctr"/>
            <a:r>
              <a:rPr lang="en-US" sz="36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Quasi-Experimental</a:t>
            </a:r>
          </a:p>
          <a:p>
            <a:pPr algn="ctr"/>
            <a:r>
              <a:rPr lang="en-US" sz="36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 Design</a:t>
            </a:r>
          </a:p>
        </p:txBody>
      </p:sp>
      <p:sp>
        <p:nvSpPr>
          <p:cNvPr id="25603" name="Text Box 3"/>
          <p:cNvSpPr txBox="1">
            <a:spLocks noChangeArrowheads="1"/>
          </p:cNvSpPr>
          <p:nvPr/>
        </p:nvSpPr>
        <p:spPr bwMode="auto">
          <a:xfrm>
            <a:off x="609600" y="2286000"/>
            <a:ext cx="7943850" cy="457200"/>
          </a:xfrm>
          <a:prstGeom prst="rect">
            <a:avLst/>
          </a:prstGeom>
          <a:noFill/>
          <a:ln w="12700" cap="sq">
            <a:noFill/>
            <a:miter lim="800000"/>
            <a:headEnd type="none" w="sm" len="sm"/>
            <a:tailEnd type="none" w="sm" len="sm"/>
          </a:ln>
        </p:spPr>
        <p:txBody>
          <a:bodyPr wrap="none">
            <a:spAutoFit/>
          </a:bodyPr>
          <a:lstStyle/>
          <a:p>
            <a:r>
              <a:rPr lang="en-US" sz="2400">
                <a:latin typeface="Times New Roman" pitchFamily="18" charset="0"/>
              </a:rPr>
              <a:t>Almost “true experimental” but they are </a:t>
            </a:r>
            <a:r>
              <a:rPr lang="en-US" sz="2400" u="sng">
                <a:latin typeface="Times New Roman" pitchFamily="18" charset="0"/>
              </a:rPr>
              <a:t>not randomly designed</a:t>
            </a:r>
          </a:p>
        </p:txBody>
      </p:sp>
      <p:sp>
        <p:nvSpPr>
          <p:cNvPr id="25604" name="Text Box 4"/>
          <p:cNvSpPr txBox="1">
            <a:spLocks noChangeArrowheads="1"/>
          </p:cNvSpPr>
          <p:nvPr/>
        </p:nvSpPr>
        <p:spPr bwMode="auto">
          <a:xfrm>
            <a:off x="1219200" y="3048000"/>
            <a:ext cx="6892925" cy="822325"/>
          </a:xfrm>
          <a:prstGeom prst="rect">
            <a:avLst/>
          </a:prstGeom>
          <a:noFill/>
          <a:ln w="12700" cap="sq">
            <a:noFill/>
            <a:miter lim="800000"/>
            <a:headEnd type="none" w="sm" len="sm"/>
            <a:tailEnd type="none" w="sm" len="sm"/>
          </a:ln>
        </p:spPr>
        <p:txBody>
          <a:bodyPr wrap="none">
            <a:spAutoFit/>
          </a:bodyPr>
          <a:lstStyle/>
          <a:p>
            <a:pPr algn="ctr"/>
            <a:r>
              <a:rPr lang="en-US" sz="2400">
                <a:latin typeface="Times New Roman" pitchFamily="18" charset="0"/>
              </a:rPr>
              <a:t>Researcher studies the effect of the treatment in </a:t>
            </a:r>
            <a:r>
              <a:rPr lang="en-US" sz="2400" u="sng">
                <a:latin typeface="Times New Roman" pitchFamily="18" charset="0"/>
              </a:rPr>
              <a:t>intact</a:t>
            </a:r>
            <a:r>
              <a:rPr lang="en-US" sz="2400">
                <a:latin typeface="Times New Roman" pitchFamily="18" charset="0"/>
              </a:rPr>
              <a:t>, </a:t>
            </a:r>
          </a:p>
          <a:p>
            <a:pPr algn="ctr"/>
            <a:r>
              <a:rPr lang="en-US" sz="2400" u="sng">
                <a:latin typeface="Times New Roman" pitchFamily="18" charset="0"/>
              </a:rPr>
              <a:t>already existing</a:t>
            </a:r>
            <a:r>
              <a:rPr lang="en-US" sz="2400">
                <a:latin typeface="Times New Roman" pitchFamily="18" charset="0"/>
              </a:rPr>
              <a:t> groups</a:t>
            </a:r>
          </a:p>
        </p:txBody>
      </p:sp>
      <p:sp>
        <p:nvSpPr>
          <p:cNvPr id="25605" name="Text Box 5"/>
          <p:cNvSpPr txBox="1">
            <a:spLocks noChangeArrowheads="1"/>
          </p:cNvSpPr>
          <p:nvPr/>
        </p:nvSpPr>
        <p:spPr bwMode="auto">
          <a:xfrm>
            <a:off x="228600" y="4267200"/>
            <a:ext cx="9539706" cy="1569660"/>
          </a:xfrm>
          <a:prstGeom prst="rect">
            <a:avLst/>
          </a:prstGeom>
          <a:noFill/>
          <a:ln w="12700" cap="sq">
            <a:noFill/>
            <a:miter lim="800000"/>
            <a:headEnd type="none" w="sm" len="sm"/>
            <a:tailEnd type="none" w="sm" len="sm"/>
          </a:ln>
        </p:spPr>
        <p:txBody>
          <a:bodyPr wrap="square">
            <a:spAutoFit/>
          </a:bodyPr>
          <a:lstStyle/>
          <a:p>
            <a:pPr algn="ctr"/>
            <a:r>
              <a:rPr lang="en-US" sz="2400" dirty="0">
                <a:latin typeface="Times New Roman" pitchFamily="18" charset="0"/>
              </a:rPr>
              <a:t>When using </a:t>
            </a:r>
            <a:r>
              <a:rPr lang="en-US" sz="2400" dirty="0" smtClean="0">
                <a:latin typeface="Times New Roman" pitchFamily="18" charset="0"/>
              </a:rPr>
              <a:t>participants from low-incidence populations, </a:t>
            </a:r>
          </a:p>
          <a:p>
            <a:pPr algn="ctr"/>
            <a:r>
              <a:rPr lang="en-US" sz="2400" dirty="0" smtClean="0">
                <a:latin typeface="Times New Roman" pitchFamily="18" charset="0"/>
              </a:rPr>
              <a:t>often </a:t>
            </a:r>
            <a:r>
              <a:rPr lang="en-US" sz="2400" dirty="0">
                <a:latin typeface="Times New Roman" pitchFamily="18" charset="0"/>
              </a:rPr>
              <a:t>quasi-experimental</a:t>
            </a:r>
          </a:p>
          <a:p>
            <a:pPr algn="ctr"/>
            <a:r>
              <a:rPr lang="en-US" sz="2400" dirty="0">
                <a:latin typeface="Times New Roman" pitchFamily="18" charset="0"/>
              </a:rPr>
              <a:t>groups are formed because it is difficult to find </a:t>
            </a:r>
            <a:r>
              <a:rPr lang="en-US" sz="2400" dirty="0" smtClean="0">
                <a:latin typeface="Times New Roman" pitchFamily="18" charset="0"/>
              </a:rPr>
              <a:t>enough</a:t>
            </a:r>
            <a:endParaRPr lang="en-US" sz="2400" dirty="0">
              <a:latin typeface="Times New Roman" pitchFamily="18" charset="0"/>
            </a:endParaRPr>
          </a:p>
          <a:p>
            <a:pPr algn="ctr"/>
            <a:r>
              <a:rPr lang="en-US" sz="2400" dirty="0">
                <a:latin typeface="Times New Roman" pitchFamily="18" charset="0"/>
              </a:rPr>
              <a:t>people to be able to randomly select them.  E.g., </a:t>
            </a:r>
            <a:r>
              <a:rPr lang="en-US" sz="2400" dirty="0" smtClean="0">
                <a:latin typeface="Times New Roman" pitchFamily="18" charset="0"/>
              </a:rPr>
              <a:t>Deaf people</a:t>
            </a:r>
            <a:endParaRPr lang="en-US" sz="2400" dirty="0">
              <a:latin typeface="Times New Roman" pitchFamily="18" charset="0"/>
            </a:endParaRPr>
          </a:p>
        </p:txBody>
      </p:sp>
      <p:sp>
        <p:nvSpPr>
          <p:cNvPr id="6" name="Date Placeholder 5"/>
          <p:cNvSpPr>
            <a:spLocks noGrp="1"/>
          </p:cNvSpPr>
          <p:nvPr>
            <p:ph type="dt" sz="half" idx="10"/>
          </p:nvPr>
        </p:nvSpPr>
        <p:spPr/>
        <p:txBody>
          <a:bodyPr/>
          <a:lstStyle/>
          <a:p>
            <a:r>
              <a:rPr lang="en-US" smtClean="0"/>
              <a:t>7/5/2011</a:t>
            </a:r>
            <a:endParaRPr lang="en-US"/>
          </a:p>
        </p:txBody>
      </p:sp>
      <p:sp>
        <p:nvSpPr>
          <p:cNvPr id="7" name="Slide Number Placeholder 6"/>
          <p:cNvSpPr>
            <a:spLocks noGrp="1"/>
          </p:cNvSpPr>
          <p:nvPr>
            <p:ph type="sldNum" sz="quarter" idx="12"/>
          </p:nvPr>
        </p:nvSpPr>
        <p:spPr/>
        <p:txBody>
          <a:bodyPr/>
          <a:lstStyle/>
          <a:p>
            <a:fld id="{343ED041-4526-476B-928E-8718372F2438}" type="slidenum">
              <a:rPr lang="en-US" smtClean="0"/>
              <a:t>19</a:t>
            </a:fld>
            <a:endParaRPr lang="en-US"/>
          </a:p>
        </p:txBody>
      </p:sp>
      <p:sp>
        <p:nvSpPr>
          <p:cNvPr id="8" name="Footer Placeholder 7"/>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0-#ppt_w/2"/>
                                          </p:val>
                                        </p:tav>
                                        <p:tav tm="100000">
                                          <p:val>
                                            <p:strVal val="#ppt_x"/>
                                          </p:val>
                                        </p:tav>
                                      </p:tavLst>
                                    </p:anim>
                                    <p:anim calcmode="lin" valueType="num">
                                      <p:cBhvr additive="base">
                                        <p:cTn id="14"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5605"/>
                                        </p:tgtEl>
                                        <p:attrNameLst>
                                          <p:attrName>style.visibility</p:attrName>
                                        </p:attrNameLst>
                                      </p:cBhvr>
                                      <p:to>
                                        <p:strVal val="visible"/>
                                      </p:to>
                                    </p:set>
                                    <p:anim calcmode="lin" valueType="num">
                                      <p:cBhvr additive="base">
                                        <p:cTn id="19" dur="500" fill="hold"/>
                                        <p:tgtEl>
                                          <p:spTgt spid="25605"/>
                                        </p:tgtEl>
                                        <p:attrNameLst>
                                          <p:attrName>ppt_x</p:attrName>
                                        </p:attrNameLst>
                                      </p:cBhvr>
                                      <p:tavLst>
                                        <p:tav tm="0">
                                          <p:val>
                                            <p:strVal val="1+#ppt_w/2"/>
                                          </p:val>
                                        </p:tav>
                                        <p:tav tm="100000">
                                          <p:val>
                                            <p:strVal val="#ppt_x"/>
                                          </p:val>
                                        </p:tav>
                                      </p:tavLst>
                                    </p:anim>
                                    <p:anim calcmode="lin" valueType="num">
                                      <p:cBhvr additive="base">
                                        <p:cTn id="20"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P spid="2560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days together</a:t>
            </a:r>
            <a:endParaRPr lang="en-US" dirty="0"/>
          </a:p>
        </p:txBody>
      </p:sp>
      <p:sp>
        <p:nvSpPr>
          <p:cNvPr id="4" name="Date Placeholder 3"/>
          <p:cNvSpPr>
            <a:spLocks noGrp="1"/>
          </p:cNvSpPr>
          <p:nvPr>
            <p:ph type="dt" sz="half" idx="10"/>
          </p:nvPr>
        </p:nvSpPr>
        <p:spPr/>
        <p:txBody>
          <a:bodyPr/>
          <a:lstStyle/>
          <a:p>
            <a:r>
              <a:rPr lang="en-US" smtClean="0"/>
              <a:t>7/5/2011</a:t>
            </a:r>
            <a:endParaRPr lang="en-US"/>
          </a:p>
        </p:txBody>
      </p:sp>
      <p:sp>
        <p:nvSpPr>
          <p:cNvPr id="6" name="Footer Placeholder 5"/>
          <p:cNvSpPr>
            <a:spLocks noGrp="1"/>
          </p:cNvSpPr>
          <p:nvPr>
            <p:ph type="ftr" sz="quarter" idx="11"/>
          </p:nvPr>
        </p:nvSpPr>
        <p:spPr/>
        <p:txBody>
          <a:bodyPr/>
          <a:lstStyle/>
          <a:p>
            <a:r>
              <a:rPr lang="fi-FI" dirty="0" smtClean="0"/>
              <a:t>IPEN Almaty Kazakhstan July 2011 Mertens</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121B909-78AC-4084-B0AC-CF0A96B8E5AC}" type="slidenum">
              <a:rPr lang="en-US" smtClean="0"/>
              <a:t>2</a:t>
            </a:fld>
            <a:endParaRPr lang="en-US"/>
          </a:p>
        </p:txBody>
      </p:sp>
      <p:sp>
        <p:nvSpPr>
          <p:cNvPr id="3" name="Content Placeholder 2"/>
          <p:cNvSpPr>
            <a:spLocks noGrp="1"/>
          </p:cNvSpPr>
          <p:nvPr>
            <p:ph sz="quarter" idx="1"/>
          </p:nvPr>
        </p:nvSpPr>
        <p:spPr/>
        <p:txBody>
          <a:bodyPr>
            <a:normAutofit/>
          </a:bodyPr>
          <a:lstStyle/>
          <a:p>
            <a:pPr>
              <a:buNone/>
            </a:pPr>
            <a:r>
              <a:rPr lang="en-US" dirty="0" smtClean="0"/>
              <a:t>Day 1:  What is the role of the evaluator?</a:t>
            </a:r>
          </a:p>
          <a:p>
            <a:pPr>
              <a:buNone/>
            </a:pPr>
            <a:r>
              <a:rPr lang="en-US" dirty="0"/>
              <a:t>	</a:t>
            </a:r>
            <a:r>
              <a:rPr lang="en-US" dirty="0" smtClean="0"/>
              <a:t>	Overview of evaluation (Terms of 	Reference)</a:t>
            </a:r>
          </a:p>
          <a:p>
            <a:pPr>
              <a:buNone/>
            </a:pPr>
            <a:r>
              <a:rPr lang="en-US" dirty="0" smtClean="0"/>
              <a:t>		Transformative 	paradigm</a:t>
            </a:r>
            <a:endParaRPr lang="en-US" dirty="0" smtClean="0"/>
          </a:p>
          <a:p>
            <a:pPr>
              <a:buNone/>
            </a:pPr>
            <a:r>
              <a:rPr lang="en-US" dirty="0"/>
              <a:t>	</a:t>
            </a:r>
            <a:r>
              <a:rPr lang="en-US" dirty="0" smtClean="0"/>
              <a:t>	Diversity &amp; social justice; privilege</a:t>
            </a:r>
          </a:p>
          <a:p>
            <a:pPr>
              <a:buNone/>
            </a:pPr>
            <a:r>
              <a:rPr lang="en-US" dirty="0" smtClean="0"/>
              <a:t>		Cultural competence</a:t>
            </a:r>
          </a:p>
          <a:p>
            <a:pPr>
              <a:buNone/>
            </a:pPr>
            <a:r>
              <a:rPr lang="en-US" dirty="0" smtClean="0"/>
              <a:t>Day 2</a:t>
            </a:r>
            <a:r>
              <a:rPr lang="en-US" b="1" dirty="0" smtClean="0"/>
              <a:t>: Quantitative &amp; qualitative approaches</a:t>
            </a:r>
          </a:p>
          <a:p>
            <a:pPr>
              <a:buNone/>
            </a:pPr>
            <a:r>
              <a:rPr lang="en-US" dirty="0" smtClean="0"/>
              <a:t>Day 3: Mixed methods approaches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1981200" y="609600"/>
            <a:ext cx="5095875" cy="1143000"/>
          </a:xfrm>
          <a:prstGeom prst="rect">
            <a:avLst/>
          </a:prstGeom>
        </p:spPr>
        <p:txBody>
          <a:bodyPr wrap="none" fromWordArt="1">
            <a:prstTxWarp prst="textPlain">
              <a:avLst>
                <a:gd name="adj" fmla="val 50000"/>
              </a:avLst>
            </a:prstTxWarp>
          </a:bodyPr>
          <a:lstStyle/>
          <a:p>
            <a:pPr algn="ctr"/>
            <a:r>
              <a:rPr lang="en-US" sz="36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Quasi-Experimental</a:t>
            </a:r>
          </a:p>
          <a:p>
            <a:pPr algn="ctr"/>
            <a:r>
              <a:rPr lang="en-US" sz="36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 Design</a:t>
            </a:r>
          </a:p>
        </p:txBody>
      </p:sp>
      <p:sp>
        <p:nvSpPr>
          <p:cNvPr id="26627" name="Text Box 3"/>
          <p:cNvSpPr txBox="1">
            <a:spLocks noChangeArrowheads="1"/>
          </p:cNvSpPr>
          <p:nvPr/>
        </p:nvSpPr>
        <p:spPr bwMode="auto">
          <a:xfrm>
            <a:off x="3733800" y="5257800"/>
            <a:ext cx="1619250" cy="1385888"/>
          </a:xfrm>
          <a:prstGeom prst="rect">
            <a:avLst/>
          </a:prstGeom>
          <a:noFill/>
          <a:ln w="12700" cap="sq">
            <a:solidFill>
              <a:srgbClr val="3366FF"/>
            </a:solidFill>
            <a:miter lim="800000"/>
            <a:headEnd type="none" w="sm" len="sm"/>
            <a:tailEnd type="none" w="sm" len="sm"/>
          </a:ln>
        </p:spPr>
        <p:txBody>
          <a:bodyPr wrap="none">
            <a:spAutoFit/>
          </a:bodyPr>
          <a:lstStyle/>
          <a:p>
            <a:r>
              <a:rPr lang="en-US" sz="2800" b="1">
                <a:latin typeface="Times New Roman" pitchFamily="18" charset="0"/>
              </a:rPr>
              <a:t> 0   </a:t>
            </a:r>
            <a:r>
              <a:rPr lang="en-US" sz="2800" b="1" u="sng">
                <a:solidFill>
                  <a:schemeClr val="accent2"/>
                </a:solidFill>
                <a:latin typeface="Times New Roman" pitchFamily="18" charset="0"/>
              </a:rPr>
              <a:t>X1</a:t>
            </a:r>
            <a:r>
              <a:rPr lang="en-US" sz="2800" b="1">
                <a:latin typeface="Times New Roman" pitchFamily="18" charset="0"/>
              </a:rPr>
              <a:t>   0</a:t>
            </a:r>
          </a:p>
          <a:p>
            <a:r>
              <a:rPr lang="en-US" sz="2800" b="1">
                <a:latin typeface="Times New Roman" pitchFamily="18" charset="0"/>
              </a:rPr>
              <a:t> 0   </a:t>
            </a:r>
            <a:r>
              <a:rPr lang="en-US" sz="2800" b="1">
                <a:solidFill>
                  <a:srgbClr val="3333FF"/>
                </a:solidFill>
                <a:latin typeface="Times New Roman" pitchFamily="18" charset="0"/>
              </a:rPr>
              <a:t>X2</a:t>
            </a:r>
            <a:r>
              <a:rPr lang="en-US" sz="2800" b="1">
                <a:latin typeface="Times New Roman" pitchFamily="18" charset="0"/>
              </a:rPr>
              <a:t>   0</a:t>
            </a:r>
          </a:p>
          <a:p>
            <a:r>
              <a:rPr lang="en-US" sz="2800" b="1">
                <a:latin typeface="Times New Roman" pitchFamily="18" charset="0"/>
              </a:rPr>
              <a:t> 0           0</a:t>
            </a:r>
          </a:p>
        </p:txBody>
      </p:sp>
      <p:sp>
        <p:nvSpPr>
          <p:cNvPr id="26628" name="Text Box 4"/>
          <p:cNvSpPr txBox="1">
            <a:spLocks noChangeArrowheads="1"/>
          </p:cNvSpPr>
          <p:nvPr/>
        </p:nvSpPr>
        <p:spPr bwMode="auto">
          <a:xfrm>
            <a:off x="457200" y="2438400"/>
            <a:ext cx="8458200" cy="2647950"/>
          </a:xfrm>
          <a:prstGeom prst="rect">
            <a:avLst/>
          </a:prstGeom>
          <a:noFill/>
          <a:ln w="12700" cap="sq">
            <a:noFill/>
            <a:miter lim="800000"/>
            <a:headEnd type="none" w="sm" len="sm"/>
            <a:tailEnd type="none" w="sm" len="sm"/>
          </a:ln>
        </p:spPr>
        <p:txBody>
          <a:bodyPr>
            <a:spAutoFit/>
          </a:bodyPr>
          <a:lstStyle/>
          <a:p>
            <a:pPr>
              <a:spcBef>
                <a:spcPct val="50000"/>
              </a:spcBef>
            </a:pPr>
            <a:r>
              <a:rPr lang="en-US" sz="2400">
                <a:latin typeface="Times New Roman" pitchFamily="18" charset="0"/>
              </a:rPr>
              <a:t>Deaf African American undergrads paired with 1) </a:t>
            </a:r>
            <a:r>
              <a:rPr lang="en-US" sz="2400" u="sng">
                <a:solidFill>
                  <a:schemeClr val="accent2"/>
                </a:solidFill>
                <a:latin typeface="Times New Roman" pitchFamily="18" charset="0"/>
              </a:rPr>
              <a:t>Deaf</a:t>
            </a:r>
            <a:r>
              <a:rPr lang="en-US" sz="2400">
                <a:latin typeface="Times New Roman" pitchFamily="18" charset="0"/>
              </a:rPr>
              <a:t> African American mentors </a:t>
            </a:r>
            <a:r>
              <a:rPr lang="en-US" sz="2400">
                <a:solidFill>
                  <a:schemeClr val="accent2"/>
                </a:solidFill>
                <a:latin typeface="Times New Roman" pitchFamily="18" charset="0"/>
              </a:rPr>
              <a:t>(X1)</a:t>
            </a:r>
            <a:r>
              <a:rPr lang="en-US" sz="2400">
                <a:latin typeface="Times New Roman" pitchFamily="18" charset="0"/>
              </a:rPr>
              <a:t>or with 2) </a:t>
            </a:r>
            <a:r>
              <a:rPr lang="en-US" sz="2400">
                <a:solidFill>
                  <a:srgbClr val="3333FF"/>
                </a:solidFill>
                <a:latin typeface="Times New Roman" pitchFamily="18" charset="0"/>
              </a:rPr>
              <a:t>hearing</a:t>
            </a:r>
            <a:r>
              <a:rPr lang="en-US" sz="2400">
                <a:latin typeface="Times New Roman" pitchFamily="18" charset="0"/>
              </a:rPr>
              <a:t> African American mentors </a:t>
            </a:r>
            <a:r>
              <a:rPr lang="en-US" sz="2400">
                <a:solidFill>
                  <a:srgbClr val="3366FF"/>
                </a:solidFill>
                <a:latin typeface="Times New Roman" pitchFamily="18" charset="0"/>
              </a:rPr>
              <a:t>(X2)</a:t>
            </a:r>
            <a:r>
              <a:rPr lang="en-US" sz="2400">
                <a:latin typeface="Times New Roman" pitchFamily="18" charset="0"/>
              </a:rPr>
              <a:t> will fair better on scores of self-esteem than those who are paired with no one.  At Gallaudet, you have several deaf African Americans who can mentor students, but at McDaniel’s college you only have hearing African American mentors, and in California, you don’t have any African American mentors.</a:t>
            </a:r>
          </a:p>
        </p:txBody>
      </p:sp>
      <p:sp>
        <p:nvSpPr>
          <p:cNvPr id="26629" name="Text Box 5"/>
          <p:cNvSpPr txBox="1">
            <a:spLocks noChangeArrowheads="1"/>
          </p:cNvSpPr>
          <p:nvPr/>
        </p:nvSpPr>
        <p:spPr bwMode="auto">
          <a:xfrm>
            <a:off x="457200" y="1905000"/>
            <a:ext cx="6096000" cy="457200"/>
          </a:xfrm>
          <a:prstGeom prst="rect">
            <a:avLst/>
          </a:prstGeom>
          <a:noFill/>
          <a:ln w="12700" cap="sq">
            <a:noFill/>
            <a:miter lim="800000"/>
            <a:headEnd type="none" w="sm" len="sm"/>
            <a:tailEnd type="none" w="sm" len="sm"/>
          </a:ln>
        </p:spPr>
        <p:txBody>
          <a:bodyPr>
            <a:spAutoFit/>
          </a:bodyPr>
          <a:lstStyle/>
          <a:p>
            <a:pPr>
              <a:spcBef>
                <a:spcPct val="50000"/>
              </a:spcBef>
            </a:pPr>
            <a:r>
              <a:rPr lang="en-US" sz="2400" b="1" u="sng">
                <a:solidFill>
                  <a:srgbClr val="6699FF"/>
                </a:solidFill>
                <a:latin typeface="Times New Roman" pitchFamily="18" charset="0"/>
              </a:rPr>
              <a:t>Non-Equivalent, Control-Group Design</a:t>
            </a:r>
          </a:p>
        </p:txBody>
      </p:sp>
      <p:sp>
        <p:nvSpPr>
          <p:cNvPr id="26630" name="Text Box 6"/>
          <p:cNvSpPr txBox="1">
            <a:spLocks noChangeArrowheads="1"/>
          </p:cNvSpPr>
          <p:nvPr/>
        </p:nvSpPr>
        <p:spPr bwMode="auto">
          <a:xfrm flipV="1">
            <a:off x="609600" y="6688723"/>
            <a:ext cx="8001000" cy="338554"/>
          </a:xfrm>
          <a:prstGeom prst="rect">
            <a:avLst/>
          </a:prstGeom>
          <a:solidFill>
            <a:schemeClr val="accent2"/>
          </a:solidFill>
          <a:ln w="12700" cap="sq">
            <a:noFill/>
            <a:miter lim="800000"/>
            <a:headEnd type="none" w="sm" len="sm"/>
            <a:tailEnd type="none" w="sm" len="sm"/>
          </a:ln>
        </p:spPr>
        <p:txBody>
          <a:bodyPr rot="10800000" wrap="square">
            <a:spAutoFit/>
          </a:bodyPr>
          <a:lstStyle/>
          <a:p>
            <a:pPr algn="ctr">
              <a:spcBef>
                <a:spcPct val="50000"/>
              </a:spcBef>
            </a:pPr>
            <a:endParaRPr lang="en-US" sz="1600">
              <a:solidFill>
                <a:schemeClr val="bg1"/>
              </a:solidFill>
              <a:latin typeface="Times New Roman" pitchFamily="18" charset="0"/>
            </a:endParaRPr>
          </a:p>
        </p:txBody>
      </p:sp>
      <p:sp>
        <p:nvSpPr>
          <p:cNvPr id="7" name="Date Placeholder 6"/>
          <p:cNvSpPr>
            <a:spLocks noGrp="1"/>
          </p:cNvSpPr>
          <p:nvPr>
            <p:ph type="dt" sz="half" idx="10"/>
          </p:nvPr>
        </p:nvSpPr>
        <p:spPr/>
        <p:txBody>
          <a:bodyPr/>
          <a:lstStyle/>
          <a:p>
            <a:r>
              <a:rPr lang="en-US" smtClean="0"/>
              <a:t>7/5/2011</a:t>
            </a:r>
            <a:endParaRPr lang="en-US"/>
          </a:p>
        </p:txBody>
      </p:sp>
      <p:sp>
        <p:nvSpPr>
          <p:cNvPr id="8" name="Slide Number Placeholder 7"/>
          <p:cNvSpPr>
            <a:spLocks noGrp="1"/>
          </p:cNvSpPr>
          <p:nvPr>
            <p:ph type="sldNum" sz="quarter" idx="12"/>
          </p:nvPr>
        </p:nvSpPr>
        <p:spPr/>
        <p:txBody>
          <a:bodyPr/>
          <a:lstStyle/>
          <a:p>
            <a:fld id="{343ED041-4526-476B-928E-8718372F2438}" type="slidenum">
              <a:rPr lang="en-US" smtClean="0"/>
              <a:t>20</a:t>
            </a:fld>
            <a:endParaRPr lang="en-US"/>
          </a:p>
        </p:txBody>
      </p:sp>
      <p:sp>
        <p:nvSpPr>
          <p:cNvPr id="9" name="Footer Placeholder 8"/>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p:cTn id="7" dur="1000" fill="hold"/>
                                        <p:tgtEl>
                                          <p:spTgt spid="26630"/>
                                        </p:tgtEl>
                                        <p:attrNameLst>
                                          <p:attrName>ppt_w</p:attrName>
                                        </p:attrNameLst>
                                      </p:cBhvr>
                                      <p:tavLst>
                                        <p:tav tm="0">
                                          <p:val>
                                            <p:fltVal val="0"/>
                                          </p:val>
                                        </p:tav>
                                        <p:tav tm="100000">
                                          <p:val>
                                            <p:strVal val="#ppt_w"/>
                                          </p:val>
                                        </p:tav>
                                      </p:tavLst>
                                    </p:anim>
                                    <p:anim calcmode="lin" valueType="num">
                                      <p:cBhvr>
                                        <p:cTn id="8" dur="1000" fill="hold"/>
                                        <p:tgtEl>
                                          <p:spTgt spid="26630"/>
                                        </p:tgtEl>
                                        <p:attrNameLst>
                                          <p:attrName>ppt_h</p:attrName>
                                        </p:attrNameLst>
                                      </p:cBhvr>
                                      <p:tavLst>
                                        <p:tav tm="0">
                                          <p:val>
                                            <p:fltVal val="0"/>
                                          </p:val>
                                        </p:tav>
                                        <p:tav tm="100000">
                                          <p:val>
                                            <p:strVal val="#ppt_h"/>
                                          </p:val>
                                        </p:tav>
                                      </p:tavLst>
                                    </p:anim>
                                    <p:anim calcmode="lin" valueType="num">
                                      <p:cBhvr>
                                        <p:cTn id="9" dur="1000" fill="hold"/>
                                        <p:tgtEl>
                                          <p:spTgt spid="2663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6628"/>
                                        </p:tgtEl>
                                        <p:attrNameLst>
                                          <p:attrName>style.visibility</p:attrName>
                                        </p:attrNameLst>
                                      </p:cBhvr>
                                      <p:to>
                                        <p:strVal val="visible"/>
                                      </p:to>
                                    </p:set>
                                    <p:anim calcmode="lin" valueType="num">
                                      <p:cBhvr additive="base">
                                        <p:cTn id="15" dur="500" fill="hold"/>
                                        <p:tgtEl>
                                          <p:spTgt spid="26628"/>
                                        </p:tgtEl>
                                        <p:attrNameLst>
                                          <p:attrName>ppt_x</p:attrName>
                                        </p:attrNameLst>
                                      </p:cBhvr>
                                      <p:tavLst>
                                        <p:tav tm="0">
                                          <p:val>
                                            <p:strVal val="0-#ppt_w/2"/>
                                          </p:val>
                                        </p:tav>
                                        <p:tav tm="100000">
                                          <p:val>
                                            <p:strVal val="#ppt_x"/>
                                          </p:val>
                                        </p:tav>
                                      </p:tavLst>
                                    </p:anim>
                                    <p:anim calcmode="lin" valueType="num">
                                      <p:cBhvr additive="base">
                                        <p:cTn id="16" dur="500" fill="hold"/>
                                        <p:tgtEl>
                                          <p:spTgt spid="2662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66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2663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1295400" y="609600"/>
            <a:ext cx="6629400" cy="1143000"/>
          </a:xfrm>
          <a:prstGeom prst="rect">
            <a:avLst/>
          </a:prstGeom>
        </p:spPr>
        <p:txBody>
          <a:bodyPr wrap="none" fromWordArt="1">
            <a:prstTxWarp prst="textPlain">
              <a:avLst>
                <a:gd name="adj" fmla="val 50000"/>
              </a:avLst>
            </a:prstTxWarp>
          </a:bodyPr>
          <a:lstStyle/>
          <a:p>
            <a:pPr algn="ctr"/>
            <a:r>
              <a:rPr lang="en-US" sz="32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Single-Group Designs</a:t>
            </a:r>
          </a:p>
        </p:txBody>
      </p:sp>
      <p:sp>
        <p:nvSpPr>
          <p:cNvPr id="27651" name="Text Box 3"/>
          <p:cNvSpPr txBox="1">
            <a:spLocks noChangeArrowheads="1"/>
          </p:cNvSpPr>
          <p:nvPr/>
        </p:nvSpPr>
        <p:spPr bwMode="auto">
          <a:xfrm>
            <a:off x="457200" y="2743200"/>
            <a:ext cx="8458200" cy="1187450"/>
          </a:xfrm>
          <a:prstGeom prst="rect">
            <a:avLst/>
          </a:prstGeom>
          <a:noFill/>
          <a:ln w="12700" cap="sq">
            <a:noFill/>
            <a:miter lim="800000"/>
            <a:headEnd type="none" w="sm" len="sm"/>
            <a:tailEnd type="none" w="sm" len="sm"/>
          </a:ln>
        </p:spPr>
        <p:txBody>
          <a:bodyPr>
            <a:spAutoFit/>
          </a:bodyPr>
          <a:lstStyle/>
          <a:p>
            <a:pPr>
              <a:spcBef>
                <a:spcPct val="50000"/>
              </a:spcBef>
            </a:pPr>
            <a:r>
              <a:rPr lang="en-US" sz="2400">
                <a:latin typeface="Times New Roman" pitchFamily="18" charset="0"/>
              </a:rPr>
              <a:t>This is necessary because it may not be fair to give the treatment to one group and withhold it from another.  E.g., HIV drugs  Is it fair to give promising drugs to one group and not to another?</a:t>
            </a:r>
          </a:p>
        </p:txBody>
      </p:sp>
      <p:sp>
        <p:nvSpPr>
          <p:cNvPr id="27652" name="Text Box 4"/>
          <p:cNvSpPr txBox="1">
            <a:spLocks noChangeArrowheads="1"/>
          </p:cNvSpPr>
          <p:nvPr/>
        </p:nvSpPr>
        <p:spPr bwMode="auto">
          <a:xfrm>
            <a:off x="457200" y="2362200"/>
            <a:ext cx="6096000" cy="457200"/>
          </a:xfrm>
          <a:prstGeom prst="rect">
            <a:avLst/>
          </a:prstGeom>
          <a:noFill/>
          <a:ln w="12700" cap="sq">
            <a:noFill/>
            <a:miter lim="800000"/>
            <a:headEnd type="none" w="sm" len="sm"/>
            <a:tailEnd type="none" w="sm" len="sm"/>
          </a:ln>
        </p:spPr>
        <p:txBody>
          <a:bodyPr>
            <a:spAutoFit/>
          </a:bodyPr>
          <a:lstStyle/>
          <a:p>
            <a:pPr>
              <a:spcBef>
                <a:spcPct val="50000"/>
              </a:spcBef>
            </a:pPr>
            <a:r>
              <a:rPr lang="en-US" sz="2400" b="1" u="sng">
                <a:solidFill>
                  <a:schemeClr val="accent2"/>
                </a:solidFill>
                <a:latin typeface="Times New Roman" pitchFamily="18" charset="0"/>
              </a:rPr>
              <a:t>One-Group Pretest-Posttest Design</a:t>
            </a:r>
          </a:p>
        </p:txBody>
      </p:sp>
      <p:sp>
        <p:nvSpPr>
          <p:cNvPr id="27653" name="Text Box 5"/>
          <p:cNvSpPr txBox="1">
            <a:spLocks noChangeArrowheads="1"/>
          </p:cNvSpPr>
          <p:nvPr/>
        </p:nvSpPr>
        <p:spPr bwMode="auto">
          <a:xfrm>
            <a:off x="3962400" y="4038600"/>
            <a:ext cx="1066800" cy="457200"/>
          </a:xfrm>
          <a:prstGeom prst="rect">
            <a:avLst/>
          </a:prstGeom>
          <a:noFill/>
          <a:ln w="12700" cap="sq">
            <a:noFill/>
            <a:miter lim="800000"/>
            <a:headEnd type="none" w="sm" len="sm"/>
            <a:tailEnd type="none" w="sm" len="sm"/>
          </a:ln>
        </p:spPr>
        <p:txBody>
          <a:bodyPr>
            <a:spAutoFit/>
          </a:bodyPr>
          <a:lstStyle/>
          <a:p>
            <a:pPr>
              <a:spcBef>
                <a:spcPct val="50000"/>
              </a:spcBef>
            </a:pPr>
            <a:r>
              <a:rPr lang="en-US" sz="2400">
                <a:latin typeface="Times New Roman" pitchFamily="18" charset="0"/>
              </a:rPr>
              <a:t>0 X 0</a:t>
            </a:r>
          </a:p>
        </p:txBody>
      </p:sp>
      <p:sp>
        <p:nvSpPr>
          <p:cNvPr id="27654" name="Text Box 6"/>
          <p:cNvSpPr txBox="1">
            <a:spLocks noChangeArrowheads="1"/>
          </p:cNvSpPr>
          <p:nvPr/>
        </p:nvSpPr>
        <p:spPr bwMode="auto">
          <a:xfrm>
            <a:off x="1447800" y="4648200"/>
            <a:ext cx="6437313" cy="1003300"/>
          </a:xfrm>
          <a:prstGeom prst="rect">
            <a:avLst/>
          </a:prstGeom>
          <a:solidFill>
            <a:schemeClr val="accent2"/>
          </a:solidFill>
          <a:ln w="57150" cmpd="thinThick">
            <a:solidFill>
              <a:srgbClr val="3366FF"/>
            </a:solidFill>
            <a:prstDash val="lgDashDotDot"/>
            <a:miter lim="800000"/>
            <a:headEnd type="none" w="sm" len="sm"/>
            <a:tailEnd type="none" w="sm" len="sm"/>
          </a:ln>
        </p:spPr>
        <p:txBody>
          <a:bodyPr>
            <a:spAutoFit/>
          </a:bodyPr>
          <a:lstStyle/>
          <a:p>
            <a:r>
              <a:rPr lang="en-US" sz="2800">
                <a:solidFill>
                  <a:schemeClr val="bg1"/>
                </a:solidFill>
                <a:latin typeface="Times New Roman" pitchFamily="18" charset="0"/>
              </a:rPr>
              <a:t>Can you think of research that would fit the</a:t>
            </a:r>
          </a:p>
          <a:p>
            <a:r>
              <a:rPr lang="en-US" sz="2800">
                <a:solidFill>
                  <a:schemeClr val="bg1"/>
                </a:solidFill>
                <a:latin typeface="Times New Roman" pitchFamily="18" charset="0"/>
              </a:rPr>
              <a:t> one-group pretest-posttest design?</a:t>
            </a:r>
          </a:p>
        </p:txBody>
      </p:sp>
      <p:sp>
        <p:nvSpPr>
          <p:cNvPr id="7" name="Date Placeholder 6"/>
          <p:cNvSpPr>
            <a:spLocks noGrp="1"/>
          </p:cNvSpPr>
          <p:nvPr>
            <p:ph type="dt" sz="half" idx="10"/>
          </p:nvPr>
        </p:nvSpPr>
        <p:spPr/>
        <p:txBody>
          <a:bodyPr/>
          <a:lstStyle/>
          <a:p>
            <a:r>
              <a:rPr lang="en-US" smtClean="0"/>
              <a:t>7/5/2011</a:t>
            </a:r>
            <a:endParaRPr lang="en-US"/>
          </a:p>
        </p:txBody>
      </p:sp>
      <p:sp>
        <p:nvSpPr>
          <p:cNvPr id="8" name="Slide Number Placeholder 7"/>
          <p:cNvSpPr>
            <a:spLocks noGrp="1"/>
          </p:cNvSpPr>
          <p:nvPr>
            <p:ph type="sldNum" sz="quarter" idx="12"/>
          </p:nvPr>
        </p:nvSpPr>
        <p:spPr/>
        <p:txBody>
          <a:bodyPr/>
          <a:lstStyle/>
          <a:p>
            <a:fld id="{343ED041-4526-476B-928E-8718372F2438}" type="slidenum">
              <a:rPr lang="en-US" smtClean="0"/>
              <a:t>21</a:t>
            </a:fld>
            <a:endParaRPr lang="en-US"/>
          </a:p>
        </p:txBody>
      </p:sp>
      <p:sp>
        <p:nvSpPr>
          <p:cNvPr id="9" name="Footer Placeholder 8"/>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randombar(horizontal)">
                                      <p:cBhvr>
                                        <p:cTn id="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1143000" y="914400"/>
            <a:ext cx="6819900" cy="647700"/>
          </a:xfrm>
          <a:prstGeom prst="rect">
            <a:avLst/>
          </a:prstGeom>
        </p:spPr>
        <p:txBody>
          <a:bodyPr wrap="none" fromWordArt="1">
            <a:prstTxWarp prst="textPlain">
              <a:avLst>
                <a:gd name="adj" fmla="val 50000"/>
              </a:avLst>
            </a:prstTxWarp>
          </a:bodyPr>
          <a:lstStyle/>
          <a:p>
            <a:pPr algn="ctr"/>
            <a:r>
              <a:rPr lang="en-US" sz="3600" kern="10">
                <a:ln w="9525" cap="sq">
                  <a:solidFill>
                    <a:srgbClr val="800000"/>
                  </a:solidFill>
                  <a:round/>
                  <a:headEnd type="none" w="sm" len="sm"/>
                  <a:tailEnd type="none" w="sm" len="sm"/>
                </a:ln>
                <a:solidFill>
                  <a:srgbClr val="CC3300"/>
                </a:solidFill>
                <a:latin typeface="Arial Black"/>
              </a:rPr>
              <a:t>Internal &amp; External Validity</a:t>
            </a:r>
          </a:p>
        </p:txBody>
      </p:sp>
      <p:sp>
        <p:nvSpPr>
          <p:cNvPr id="29699" name="Text Box 3"/>
          <p:cNvSpPr txBox="1">
            <a:spLocks noChangeArrowheads="1"/>
          </p:cNvSpPr>
          <p:nvPr/>
        </p:nvSpPr>
        <p:spPr bwMode="auto">
          <a:xfrm>
            <a:off x="762000" y="2286000"/>
            <a:ext cx="8001000" cy="822325"/>
          </a:xfrm>
          <a:prstGeom prst="rect">
            <a:avLst/>
          </a:prstGeom>
          <a:noFill/>
          <a:ln w="12700" cap="sq">
            <a:noFill/>
            <a:miter lim="800000"/>
            <a:headEnd type="none" w="sm" len="sm"/>
            <a:tailEnd type="none" w="sm" len="sm"/>
          </a:ln>
        </p:spPr>
        <p:txBody>
          <a:bodyPr>
            <a:spAutoFit/>
          </a:bodyPr>
          <a:lstStyle/>
          <a:p>
            <a:pPr algn="ctr">
              <a:spcBef>
                <a:spcPct val="50000"/>
              </a:spcBef>
            </a:pPr>
            <a:r>
              <a:rPr lang="en-US" sz="2400">
                <a:latin typeface="Times New Roman" pitchFamily="18" charset="0"/>
              </a:rPr>
              <a:t>In the positivist tradition, there are two important tests of knowledge claims:</a:t>
            </a:r>
          </a:p>
        </p:txBody>
      </p:sp>
      <p:sp>
        <p:nvSpPr>
          <p:cNvPr id="31748" name="Text Box 4"/>
          <p:cNvSpPr txBox="1">
            <a:spLocks noChangeArrowheads="1"/>
          </p:cNvSpPr>
          <p:nvPr/>
        </p:nvSpPr>
        <p:spPr bwMode="auto">
          <a:xfrm>
            <a:off x="762000" y="3276600"/>
            <a:ext cx="7924800" cy="1187450"/>
          </a:xfrm>
          <a:prstGeom prst="rect">
            <a:avLst/>
          </a:prstGeom>
          <a:noFill/>
          <a:ln w="12700" cap="sq">
            <a:noFill/>
            <a:miter lim="800000"/>
            <a:headEnd type="none" w="sm" len="sm"/>
            <a:tailEnd type="none" w="sm" len="sm"/>
          </a:ln>
        </p:spPr>
        <p:txBody>
          <a:bodyPr>
            <a:spAutoFit/>
          </a:bodyPr>
          <a:lstStyle/>
          <a:p>
            <a:pPr>
              <a:spcBef>
                <a:spcPct val="50000"/>
              </a:spcBef>
            </a:pPr>
            <a:r>
              <a:rPr lang="en-US" sz="2400">
                <a:latin typeface="Times New Roman" pitchFamily="18" charset="0"/>
              </a:rPr>
              <a:t>1. Is the knowledge claim true in this situation?  Are the changes observed in the dependent variable due to the effect of the independent variable?   (</a:t>
            </a:r>
            <a:r>
              <a:rPr lang="en-US" sz="2400" b="1">
                <a:solidFill>
                  <a:srgbClr val="CC3300"/>
                </a:solidFill>
                <a:latin typeface="Times New Roman" pitchFamily="18" charset="0"/>
              </a:rPr>
              <a:t>Internal Validity</a:t>
            </a:r>
            <a:r>
              <a:rPr lang="en-US" sz="2400">
                <a:latin typeface="Times New Roman" pitchFamily="18" charset="0"/>
              </a:rPr>
              <a:t>)</a:t>
            </a:r>
          </a:p>
        </p:txBody>
      </p:sp>
      <p:sp>
        <p:nvSpPr>
          <p:cNvPr id="31749" name="Text Box 5"/>
          <p:cNvSpPr txBox="1">
            <a:spLocks noChangeArrowheads="1"/>
          </p:cNvSpPr>
          <p:nvPr/>
        </p:nvSpPr>
        <p:spPr bwMode="auto">
          <a:xfrm>
            <a:off x="914400" y="4876800"/>
            <a:ext cx="5715000" cy="822325"/>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2400">
                <a:latin typeface="Times New Roman" pitchFamily="18" charset="0"/>
              </a:rPr>
              <a:t>2.  Is the knowledge true in other situations?  Generalizability?   (</a:t>
            </a:r>
            <a:r>
              <a:rPr lang="en-US" sz="2400" b="1">
                <a:solidFill>
                  <a:srgbClr val="CC3300"/>
                </a:solidFill>
                <a:latin typeface="Times New Roman" pitchFamily="18" charset="0"/>
              </a:rPr>
              <a:t>External Validity</a:t>
            </a:r>
            <a:r>
              <a:rPr lang="en-US" sz="2400">
                <a:latin typeface="Times New Roman" pitchFamily="18" charset="0"/>
              </a:rPr>
              <a:t>)</a:t>
            </a:r>
          </a:p>
        </p:txBody>
      </p:sp>
      <p:sp>
        <p:nvSpPr>
          <p:cNvPr id="6" name="Date Placeholder 5"/>
          <p:cNvSpPr>
            <a:spLocks noGrp="1"/>
          </p:cNvSpPr>
          <p:nvPr>
            <p:ph type="dt" sz="half" idx="10"/>
          </p:nvPr>
        </p:nvSpPr>
        <p:spPr/>
        <p:txBody>
          <a:bodyPr/>
          <a:lstStyle/>
          <a:p>
            <a:r>
              <a:rPr lang="en-US" smtClean="0"/>
              <a:t>7/5/2011</a:t>
            </a:r>
            <a:endParaRPr lang="en-US"/>
          </a:p>
        </p:txBody>
      </p:sp>
      <p:sp>
        <p:nvSpPr>
          <p:cNvPr id="7" name="Slide Number Placeholder 6"/>
          <p:cNvSpPr>
            <a:spLocks noGrp="1"/>
          </p:cNvSpPr>
          <p:nvPr>
            <p:ph type="sldNum" sz="quarter" idx="12"/>
          </p:nvPr>
        </p:nvSpPr>
        <p:spPr/>
        <p:txBody>
          <a:bodyPr>
            <a:normAutofit fontScale="85000" lnSpcReduction="20000"/>
          </a:bodyPr>
          <a:lstStyle/>
          <a:p>
            <a:fld id="{343ED041-4526-476B-928E-8718372F2438}" type="slidenum">
              <a:rPr lang="en-US" smtClean="0"/>
              <a:t>22</a:t>
            </a:fld>
            <a:endParaRPr lang="en-US"/>
          </a:p>
        </p:txBody>
      </p:sp>
      <p:sp>
        <p:nvSpPr>
          <p:cNvPr id="8" name="Footer Placeholder 7"/>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randombar(horizontal)">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randombar(horizontal)">
                                      <p:cBhvr>
                                        <p:cTn id="12"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P spid="3174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Challenges</a:t>
            </a:r>
          </a:p>
        </p:txBody>
      </p:sp>
      <p:sp>
        <p:nvSpPr>
          <p:cNvPr id="50179" name="Rectangle 3"/>
          <p:cNvSpPr>
            <a:spLocks noGrp="1" noChangeArrowheads="1"/>
          </p:cNvSpPr>
          <p:nvPr>
            <p:ph sz="quarter" idx="1"/>
          </p:nvPr>
        </p:nvSpPr>
        <p:spPr/>
        <p:txBody>
          <a:bodyPr/>
          <a:lstStyle/>
          <a:p>
            <a:pPr eaLnBrk="1" hangingPunct="1"/>
            <a:r>
              <a:rPr lang="en-US" smtClean="0"/>
              <a:t>Experimenter control of the intervention</a:t>
            </a:r>
          </a:p>
          <a:p>
            <a:pPr eaLnBrk="1" hangingPunct="1"/>
            <a:r>
              <a:rPr lang="en-US" smtClean="0"/>
              <a:t>Unchallenged biases</a:t>
            </a:r>
          </a:p>
          <a:p>
            <a:pPr eaLnBrk="1" hangingPunct="1"/>
            <a:r>
              <a:rPr lang="en-US" smtClean="0"/>
              <a:t>Inclusion of diverse samples</a:t>
            </a:r>
          </a:p>
          <a:p>
            <a:pPr eaLnBrk="1" hangingPunct="1"/>
            <a:r>
              <a:rPr lang="en-US" smtClean="0"/>
              <a:t>Lab setting vs real world</a:t>
            </a:r>
          </a:p>
          <a:p>
            <a:pPr eaLnBrk="1" hangingPunct="1"/>
            <a:r>
              <a:rPr lang="en-US" smtClean="0"/>
              <a:t>Decontextualized</a:t>
            </a:r>
          </a:p>
          <a:p>
            <a:pPr eaLnBrk="1" hangingPunct="1"/>
            <a:r>
              <a:rPr lang="en-US" smtClean="0"/>
              <a:t>Denial of treatment</a:t>
            </a:r>
          </a:p>
          <a:p>
            <a:pPr eaLnBrk="1" hangingPunct="1"/>
            <a:r>
              <a:rPr lang="en-US" smtClean="0"/>
              <a:t>Standardized procedures</a:t>
            </a:r>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23</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mtClean="0"/>
              <a:t>“REALITY CHECK”</a:t>
            </a:r>
          </a:p>
        </p:txBody>
      </p:sp>
      <p:sp>
        <p:nvSpPr>
          <p:cNvPr id="117763" name="Rectangle 3"/>
          <p:cNvSpPr>
            <a:spLocks noGrp="1" noChangeArrowheads="1"/>
          </p:cNvSpPr>
          <p:nvPr>
            <p:ph sz="quarter" idx="1"/>
          </p:nvPr>
        </p:nvSpPr>
        <p:spPr/>
        <p:txBody>
          <a:bodyPr/>
          <a:lstStyle/>
          <a:p>
            <a:endParaRPr lang="en-US" smtClean="0"/>
          </a:p>
          <a:p>
            <a:r>
              <a:rPr lang="en-US" b="1" smtClean="0"/>
              <a:t>Evaluation Design Examples</a:t>
            </a:r>
          </a:p>
          <a:p>
            <a:endParaRPr lang="en-US" b="1" smtClean="0"/>
          </a:p>
          <a:p>
            <a:r>
              <a:rPr lang="en-US" b="1" smtClean="0"/>
              <a:t>Course example case – what type of design?</a:t>
            </a:r>
          </a:p>
          <a:p>
            <a:endParaRPr lang="en-US" b="1" smtClean="0"/>
          </a:p>
          <a:p>
            <a:r>
              <a:rPr lang="en-US" b="1" smtClean="0"/>
              <a:t>How might these theories or designs apply to an evaluation of your current programmes?</a:t>
            </a:r>
          </a:p>
        </p:txBody>
      </p:sp>
      <p:pic>
        <p:nvPicPr>
          <p:cNvPr id="117764" name="Picture 5" descr="MCBD06792_0000[1]"/>
          <p:cNvPicPr>
            <a:picLocks noChangeAspect="1" noChangeArrowheads="1"/>
          </p:cNvPicPr>
          <p:nvPr/>
        </p:nvPicPr>
        <p:blipFill>
          <a:blip r:embed="rId3" cstate="print"/>
          <a:srcRect/>
          <a:stretch>
            <a:fillRect/>
          </a:stretch>
        </p:blipFill>
        <p:spPr bwMode="auto">
          <a:xfrm>
            <a:off x="7235825" y="1484313"/>
            <a:ext cx="1143000" cy="1277937"/>
          </a:xfrm>
          <a:prstGeom prst="rect">
            <a:avLst/>
          </a:prstGeom>
          <a:noFill/>
          <a:ln w="9525">
            <a:noFill/>
            <a:miter lim="800000"/>
            <a:headEnd/>
            <a:tailEnd/>
          </a:ln>
        </p:spPr>
      </p:pic>
      <p:pic>
        <p:nvPicPr>
          <p:cNvPr id="117765" name="Picture 6" descr="MCj02996910000[1]"/>
          <p:cNvPicPr>
            <a:picLocks noChangeAspect="1" noChangeArrowheads="1"/>
          </p:cNvPicPr>
          <p:nvPr/>
        </p:nvPicPr>
        <p:blipFill>
          <a:blip r:embed="rId4" cstate="print"/>
          <a:srcRect/>
          <a:stretch>
            <a:fillRect/>
          </a:stretch>
        </p:blipFill>
        <p:spPr bwMode="auto">
          <a:xfrm>
            <a:off x="6248400" y="5445125"/>
            <a:ext cx="1816100" cy="1412875"/>
          </a:xfrm>
          <a:prstGeom prst="rect">
            <a:avLst/>
          </a:prstGeom>
          <a:noFill/>
          <a:ln w="9525">
            <a:noFill/>
            <a:miter lim="800000"/>
            <a:headEnd/>
            <a:tailEnd/>
          </a:ln>
        </p:spPr>
      </p:pic>
      <p:sp>
        <p:nvSpPr>
          <p:cNvPr id="117766" name="Slide Number Placeholder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186BC8F-4B10-49D2-BDC3-100114193E73}" type="slidenum">
              <a:rPr kumimoji="1" lang="en-US" sz="1400">
                <a:latin typeface="Gill Sans MT" pitchFamily="34" charset="0"/>
              </a:rPr>
              <a:pPr algn="r"/>
              <a:t>24</a:t>
            </a:fld>
            <a:endParaRPr kumimoji="1" lang="en-US" sz="1400">
              <a:latin typeface="Gill Sans MT" pitchFamily="34" charset="0"/>
            </a:endParaRPr>
          </a:p>
        </p:txBody>
      </p:sp>
      <p:sp>
        <p:nvSpPr>
          <p:cNvPr id="117767" name="Footer Placeholder 8"/>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endParaRPr kumimoji="1" lang="en-US" sz="1400" dirty="0">
              <a:latin typeface="Gill Sans MT" pitchFamily="34" charset="0"/>
            </a:endParaRPr>
          </a:p>
        </p:txBody>
      </p:sp>
      <p:sp>
        <p:nvSpPr>
          <p:cNvPr id="8" name="Date Placeholder 7"/>
          <p:cNvSpPr>
            <a:spLocks noGrp="1"/>
          </p:cNvSpPr>
          <p:nvPr>
            <p:ph type="dt" sz="half" idx="10"/>
          </p:nvPr>
        </p:nvSpPr>
        <p:spPr/>
        <p:txBody>
          <a:bodyPr/>
          <a:lstStyle/>
          <a:p>
            <a:r>
              <a:rPr lang="en-US" smtClean="0"/>
              <a:t>7/5/2011</a:t>
            </a:r>
            <a:endParaRPr lang="en-US"/>
          </a:p>
        </p:txBody>
      </p:sp>
      <p:sp>
        <p:nvSpPr>
          <p:cNvPr id="9" name="Slide Number Placeholder 8"/>
          <p:cNvSpPr>
            <a:spLocks noGrp="1"/>
          </p:cNvSpPr>
          <p:nvPr>
            <p:ph type="sldNum" sz="quarter" idx="12"/>
          </p:nvPr>
        </p:nvSpPr>
        <p:spPr/>
        <p:txBody>
          <a:bodyPr>
            <a:normAutofit fontScale="85000" lnSpcReduction="20000"/>
          </a:bodyPr>
          <a:lstStyle/>
          <a:p>
            <a:fld id="{343ED041-4526-476B-928E-8718372F2438}" type="slidenum">
              <a:rPr lang="en-US" smtClean="0"/>
              <a:t>24</a:t>
            </a:fld>
            <a:endParaRPr lang="en-US"/>
          </a:p>
        </p:txBody>
      </p:sp>
      <p:sp>
        <p:nvSpPr>
          <p:cNvPr id="10" name="Footer Placeholder 9"/>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52400" y="0"/>
            <a:ext cx="9296400" cy="66294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50179" name="WordArt 3"/>
          <p:cNvSpPr>
            <a:spLocks noChangeArrowheads="1" noChangeShapeType="1" noTextEdit="1"/>
          </p:cNvSpPr>
          <p:nvPr/>
        </p:nvSpPr>
        <p:spPr bwMode="auto">
          <a:xfrm>
            <a:off x="228600" y="2895600"/>
            <a:ext cx="8915400" cy="1066800"/>
          </a:xfrm>
          <a:prstGeom prst="rect">
            <a:avLst/>
          </a:prstGeom>
        </p:spPr>
        <p:txBody>
          <a:bodyPr wrap="none" fromWordArt="1">
            <a:prstTxWarp prst="textPlain">
              <a:avLst>
                <a:gd name="adj" fmla="val 50000"/>
              </a:avLst>
            </a:prstTxWarp>
          </a:bodyPr>
          <a:lstStyle/>
          <a:p>
            <a:pPr algn="ctr"/>
            <a:r>
              <a:rPr 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Time for a silly cartoon!</a:t>
            </a:r>
          </a:p>
        </p:txBody>
      </p:sp>
      <p:graphicFrame>
        <p:nvGraphicFramePr>
          <p:cNvPr id="50180" name="Object 4"/>
          <p:cNvGraphicFramePr>
            <a:graphicFrameLocks noChangeAspect="1"/>
          </p:cNvGraphicFramePr>
          <p:nvPr/>
        </p:nvGraphicFramePr>
        <p:xfrm>
          <a:off x="228600" y="1790700"/>
          <a:ext cx="9144000" cy="3276600"/>
        </p:xfrm>
        <a:graphic>
          <a:graphicData uri="http://schemas.openxmlformats.org/presentationml/2006/ole">
            <p:oleObj spid="_x0000_s2050" name="Image" r:id="rId3" imgW="5714286" imgH="2048161" progId="PhotoDeluxeBusiness.Image.1">
              <p:embed/>
            </p:oleObj>
          </a:graphicData>
        </a:graphic>
      </p:graphicFrame>
      <p:sp>
        <p:nvSpPr>
          <p:cNvPr id="50181" name="Text Box 5"/>
          <p:cNvSpPr txBox="1">
            <a:spLocks noChangeArrowheads="1"/>
          </p:cNvSpPr>
          <p:nvPr/>
        </p:nvSpPr>
        <p:spPr bwMode="auto">
          <a:xfrm>
            <a:off x="838200" y="5105400"/>
            <a:ext cx="5257800" cy="641350"/>
          </a:xfrm>
          <a:prstGeom prst="rect">
            <a:avLst/>
          </a:prstGeom>
          <a:noFill/>
          <a:ln w="12700" cap="sq">
            <a:noFill/>
            <a:miter lim="800000"/>
            <a:headEnd type="none" w="sm" len="sm"/>
            <a:tailEnd type="none" w="sm" len="sm"/>
          </a:ln>
        </p:spPr>
        <p:txBody>
          <a:bodyPr>
            <a:spAutoFit/>
          </a:bodyPr>
          <a:lstStyle/>
          <a:p>
            <a:pPr>
              <a:spcBef>
                <a:spcPct val="50000"/>
              </a:spcBef>
            </a:pPr>
            <a:endParaRPr lang="en-US" sz="3600">
              <a:latin typeface="Times New Roman" pitchFamily="18" charset="0"/>
            </a:endParaRPr>
          </a:p>
        </p:txBody>
      </p:sp>
      <p:sp>
        <p:nvSpPr>
          <p:cNvPr id="50182" name="Text Box 6"/>
          <p:cNvSpPr txBox="1">
            <a:spLocks noChangeArrowheads="1"/>
          </p:cNvSpPr>
          <p:nvPr/>
        </p:nvSpPr>
        <p:spPr bwMode="auto">
          <a:xfrm>
            <a:off x="3200400" y="5410200"/>
            <a:ext cx="5943600" cy="955675"/>
          </a:xfrm>
          <a:prstGeom prst="rect">
            <a:avLst/>
          </a:prstGeom>
          <a:solidFill>
            <a:schemeClr val="bg1"/>
          </a:solidFill>
          <a:ln w="9525" cap="sq">
            <a:solidFill>
              <a:schemeClr val="tx1"/>
            </a:solidFill>
            <a:miter lim="800000"/>
            <a:headEnd type="none" w="sm" len="sm"/>
            <a:tailEnd type="none" w="sm" len="sm"/>
          </a:ln>
        </p:spPr>
        <p:txBody>
          <a:bodyPr>
            <a:spAutoFit/>
          </a:bodyPr>
          <a:lstStyle/>
          <a:p>
            <a:pPr>
              <a:spcBef>
                <a:spcPct val="50000"/>
              </a:spcBef>
            </a:pPr>
            <a:r>
              <a:rPr lang="en-US" sz="2800">
                <a:latin typeface="Technical" pitchFamily="66" charset="0"/>
              </a:rPr>
              <a:t>Does this ever happen to you in class?</a:t>
            </a:r>
          </a:p>
        </p:txBody>
      </p:sp>
      <p:sp>
        <p:nvSpPr>
          <p:cNvPr id="7" name="Date Placeholder 6"/>
          <p:cNvSpPr>
            <a:spLocks noGrp="1"/>
          </p:cNvSpPr>
          <p:nvPr>
            <p:ph type="dt" sz="half" idx="10"/>
          </p:nvPr>
        </p:nvSpPr>
        <p:spPr/>
        <p:txBody>
          <a:bodyPr/>
          <a:lstStyle/>
          <a:p>
            <a:r>
              <a:rPr lang="en-US" smtClean="0"/>
              <a:t>7/5/2011</a:t>
            </a:r>
            <a:endParaRPr lang="en-US"/>
          </a:p>
        </p:txBody>
      </p:sp>
      <p:sp>
        <p:nvSpPr>
          <p:cNvPr id="8" name="Slide Number Placeholder 7"/>
          <p:cNvSpPr>
            <a:spLocks noGrp="1"/>
          </p:cNvSpPr>
          <p:nvPr>
            <p:ph type="sldNum" sz="quarter" idx="12"/>
          </p:nvPr>
        </p:nvSpPr>
        <p:spPr/>
        <p:txBody>
          <a:bodyPr/>
          <a:lstStyle/>
          <a:p>
            <a:fld id="{343ED041-4526-476B-928E-8718372F2438}" type="slidenum">
              <a:rPr lang="en-US" smtClean="0"/>
              <a:t>25</a:t>
            </a:fld>
            <a:endParaRPr lang="en-US"/>
          </a:p>
        </p:txBody>
      </p:sp>
      <p:sp>
        <p:nvSpPr>
          <p:cNvPr id="9" name="Footer Placeholder 8"/>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0178"/>
                                        </p:tgtEl>
                                        <p:attrNameLst>
                                          <p:attrName>style.visibility</p:attrName>
                                        </p:attrNameLst>
                                      </p:cBhvr>
                                      <p:to>
                                        <p:strVal val="visible"/>
                                      </p:to>
                                    </p:set>
                                  </p:childTnLst>
                                </p:cTn>
                              </p:par>
                            </p:childTnLst>
                          </p:cTn>
                        </p:par>
                        <p:par>
                          <p:cTn id="7" fill="hold">
                            <p:stCondLst>
                              <p:cond delay="500"/>
                            </p:stCondLst>
                            <p:childTnLst>
                              <p:par>
                                <p:cTn id="8" presetID="3" presetClass="entr" presetSubtype="0" fill="hold" grpId="0" nodeType="afterEffect">
                                  <p:stCondLst>
                                    <p:cond delay="0"/>
                                  </p:stCondLst>
                                  <p:childTnLst>
                                    <p:set>
                                      <p:cBhvr>
                                        <p:cTn id="9" dur="1" fill="hold">
                                          <p:stCondLst>
                                            <p:cond delay="499"/>
                                          </p:stCondLst>
                                        </p:cTn>
                                        <p:tgtEl>
                                          <p:spTgt spid="5017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nodePh="1">
                                  <p:stCondLst>
                                    <p:cond delay="0"/>
                                  </p:stCondLst>
                                  <p:endCondLst>
                                    <p:cond evt="begin" delay="0">
                                      <p:tn val="12"/>
                                    </p:cond>
                                  </p:endCondLst>
                                  <p:childTnLst>
                                    <p:set>
                                      <p:cBhvr>
                                        <p:cTn id="13" dur="1" fill="hold">
                                          <p:stCondLst>
                                            <p:cond delay="499"/>
                                          </p:stCondLst>
                                        </p:cTn>
                                        <p:tgtEl>
                                          <p:spTgt spid="5018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50182"/>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3000"/>
                                  </p:stCondLst>
                                  <p:childTnLst>
                                    <p:set>
                                      <p:cBhvr>
                                        <p:cTn id="20" dur="1" fill="hold">
                                          <p:stCondLst>
                                            <p:cond delay="499"/>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79" grpId="0" animBg="1"/>
      <p:bldP spid="50181" grpId="0" autoUpdateAnimBg="0"/>
      <p:bldP spid="5018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sz="quarter" idx="1"/>
          </p:nvPr>
        </p:nvSpPr>
        <p:spPr>
          <a:xfrm>
            <a:off x="1219200" y="2057400"/>
            <a:ext cx="7772400" cy="3429000"/>
          </a:xfrm>
        </p:spPr>
        <p:txBody>
          <a:bodyPr>
            <a:normAutofit lnSpcReduction="10000"/>
          </a:bodyPr>
          <a:lstStyle/>
          <a:p>
            <a:pPr marL="533400" indent="-533400">
              <a:lnSpc>
                <a:spcPct val="90000"/>
              </a:lnSpc>
              <a:buNone/>
            </a:pPr>
            <a:r>
              <a:rPr lang="en-US" sz="2800" b="1" dirty="0" smtClean="0"/>
              <a:t>Types of surveys</a:t>
            </a:r>
            <a:r>
              <a:rPr lang="en-US" sz="2800" dirty="0" smtClean="0"/>
              <a:t>:</a:t>
            </a:r>
          </a:p>
          <a:p>
            <a:pPr marL="533400" indent="-533400">
              <a:lnSpc>
                <a:spcPct val="90000"/>
              </a:lnSpc>
              <a:buNone/>
            </a:pPr>
            <a:r>
              <a:rPr lang="en-US" sz="2800" dirty="0" smtClean="0"/>
              <a:t>Descriptive, cross-sectional, longitudinal</a:t>
            </a:r>
          </a:p>
          <a:p>
            <a:pPr marL="533400" indent="-533400">
              <a:lnSpc>
                <a:spcPct val="90000"/>
              </a:lnSpc>
              <a:buNone/>
            </a:pPr>
            <a:endParaRPr lang="en-US" sz="2800" dirty="0" smtClean="0"/>
          </a:p>
          <a:p>
            <a:pPr marL="533400" indent="-533400">
              <a:lnSpc>
                <a:spcPct val="90000"/>
              </a:lnSpc>
              <a:buNone/>
            </a:pPr>
            <a:r>
              <a:rPr lang="en-US" sz="2800" dirty="0" smtClean="0"/>
              <a:t>Administration of surveys:</a:t>
            </a:r>
          </a:p>
          <a:p>
            <a:pPr marL="533400" indent="-533400">
              <a:lnSpc>
                <a:spcPct val="90000"/>
              </a:lnSpc>
              <a:buFontTx/>
              <a:buAutoNum type="arabicPeriod"/>
            </a:pPr>
            <a:r>
              <a:rPr lang="en-US" sz="2800" dirty="0" smtClean="0"/>
              <a:t>Paper &amp; </a:t>
            </a:r>
            <a:r>
              <a:rPr lang="en-US" sz="2800" dirty="0"/>
              <a:t>pencil </a:t>
            </a:r>
            <a:r>
              <a:rPr lang="en-US" sz="2800" dirty="0" smtClean="0"/>
              <a:t>(in person, telephone, through the mail)</a:t>
            </a:r>
          </a:p>
          <a:p>
            <a:pPr marL="533400" indent="-533400">
              <a:lnSpc>
                <a:spcPct val="90000"/>
              </a:lnSpc>
              <a:buFontTx/>
              <a:buAutoNum type="arabicPeriod"/>
            </a:pPr>
            <a:r>
              <a:rPr lang="en-US" sz="2800" dirty="0" smtClean="0"/>
              <a:t>Computer-based surveys</a:t>
            </a:r>
            <a:endParaRPr lang="en-US" sz="2800" dirty="0"/>
          </a:p>
          <a:p>
            <a:pPr marL="533400" indent="-533400">
              <a:lnSpc>
                <a:spcPct val="90000"/>
              </a:lnSpc>
              <a:buFontTx/>
              <a:buAutoNum type="arabicPeriod"/>
            </a:pPr>
            <a:r>
              <a:rPr lang="en-US" sz="2800" dirty="0"/>
              <a:t>Individual and </a:t>
            </a:r>
            <a:r>
              <a:rPr lang="en-US" sz="2800" dirty="0" smtClean="0"/>
              <a:t>group </a:t>
            </a:r>
            <a:r>
              <a:rPr lang="en-US" sz="2800" dirty="0"/>
              <a:t>interviews</a:t>
            </a:r>
          </a:p>
        </p:txBody>
      </p:sp>
      <p:sp>
        <p:nvSpPr>
          <p:cNvPr id="96265" name="Rectangle 9"/>
          <p:cNvSpPr>
            <a:spLocks noChangeArrowheads="1"/>
          </p:cNvSpPr>
          <p:nvPr/>
        </p:nvSpPr>
        <p:spPr bwMode="auto">
          <a:xfrm>
            <a:off x="1828800" y="0"/>
            <a:ext cx="7315200" cy="990600"/>
          </a:xfrm>
          <a:prstGeom prst="rect">
            <a:avLst/>
          </a:prstGeom>
          <a:noFill/>
          <a:ln w="9525">
            <a:noFill/>
            <a:miter lim="800000"/>
            <a:headEnd/>
            <a:tailEnd/>
          </a:ln>
          <a:effectLst/>
        </p:spPr>
        <p:txBody>
          <a:bodyPr anchor="ctr"/>
          <a:lstStyle/>
          <a:p>
            <a:pPr algn="ctr"/>
            <a:endParaRPr lang="en-US" sz="4400" b="1" dirty="0" smtClean="0">
              <a:solidFill>
                <a:schemeClr val="tx2"/>
              </a:solidFill>
              <a:latin typeface="Arial Narrow" pitchFamily="34" charset="0"/>
            </a:endParaRPr>
          </a:p>
          <a:p>
            <a:pPr algn="ctr"/>
            <a:r>
              <a:rPr lang="en-US" sz="4400" b="1" dirty="0" smtClean="0">
                <a:solidFill>
                  <a:schemeClr val="tx2"/>
                </a:solidFill>
                <a:latin typeface="Arial Narrow" pitchFamily="34" charset="0"/>
              </a:rPr>
              <a:t>Survey Methods</a:t>
            </a:r>
            <a:endParaRPr lang="en-US" sz="4400" b="1" dirty="0">
              <a:solidFill>
                <a:schemeClr val="tx2"/>
              </a:solidFill>
              <a:latin typeface="Arial Narrow" pitchFamily="34" charset="0"/>
            </a:endParaRPr>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26</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Data Collection Choices</a:t>
            </a:r>
          </a:p>
        </p:txBody>
      </p:sp>
      <p:sp>
        <p:nvSpPr>
          <p:cNvPr id="72707" name="Rectangle 3"/>
          <p:cNvSpPr>
            <a:spLocks noGrp="1" noChangeArrowheads="1"/>
          </p:cNvSpPr>
          <p:nvPr>
            <p:ph sz="quarter" idx="1"/>
          </p:nvPr>
        </p:nvSpPr>
        <p:spPr>
          <a:xfrm>
            <a:off x="381000" y="1905000"/>
            <a:ext cx="3886200" cy="3429000"/>
          </a:xfrm>
        </p:spPr>
        <p:txBody>
          <a:bodyPr/>
          <a:lstStyle/>
          <a:p>
            <a:pPr>
              <a:lnSpc>
                <a:spcPct val="90000"/>
              </a:lnSpc>
            </a:pPr>
            <a:r>
              <a:rPr lang="en-US" sz="2800"/>
              <a:t>Mail</a:t>
            </a:r>
          </a:p>
          <a:p>
            <a:pPr>
              <a:lnSpc>
                <a:spcPct val="90000"/>
              </a:lnSpc>
            </a:pPr>
            <a:r>
              <a:rPr lang="en-US" sz="2800"/>
              <a:t>Telephone</a:t>
            </a:r>
          </a:p>
          <a:p>
            <a:pPr>
              <a:lnSpc>
                <a:spcPct val="90000"/>
              </a:lnSpc>
            </a:pPr>
            <a:r>
              <a:rPr lang="en-US" sz="2800"/>
              <a:t>Personal interviews</a:t>
            </a:r>
          </a:p>
          <a:p>
            <a:pPr>
              <a:lnSpc>
                <a:spcPct val="90000"/>
              </a:lnSpc>
            </a:pPr>
            <a:r>
              <a:rPr lang="en-US" sz="2800"/>
              <a:t>Email</a:t>
            </a:r>
          </a:p>
          <a:p>
            <a:pPr>
              <a:lnSpc>
                <a:spcPct val="90000"/>
              </a:lnSpc>
            </a:pPr>
            <a:r>
              <a:rPr lang="en-US" sz="2800"/>
              <a:t>Internet survey</a:t>
            </a:r>
          </a:p>
          <a:p>
            <a:pPr>
              <a:lnSpc>
                <a:spcPct val="90000"/>
              </a:lnSpc>
            </a:pPr>
            <a:r>
              <a:rPr lang="en-US" sz="2800"/>
              <a:t>Or a combination of the above</a:t>
            </a:r>
          </a:p>
        </p:txBody>
      </p:sp>
      <p:sp>
        <p:nvSpPr>
          <p:cNvPr id="72708" name="Rectangle 4"/>
          <p:cNvSpPr>
            <a:spLocks noChangeArrowheads="1"/>
          </p:cNvSpPr>
          <p:nvPr/>
        </p:nvSpPr>
        <p:spPr bwMode="auto">
          <a:xfrm>
            <a:off x="4191000" y="2133600"/>
            <a:ext cx="4724400" cy="4267200"/>
          </a:xfrm>
          <a:prstGeom prst="rect">
            <a:avLst/>
          </a:prstGeom>
          <a:noFill/>
          <a:ln w="9525">
            <a:noFill/>
            <a:miter lim="800000"/>
            <a:headEnd/>
            <a:tailEnd/>
          </a:ln>
          <a:effectLst/>
        </p:spPr>
        <p:txBody>
          <a:bodyPr/>
          <a:lstStyle/>
          <a:p>
            <a:pPr marL="342900" indent="-342900">
              <a:spcBef>
                <a:spcPct val="20000"/>
              </a:spcBef>
            </a:pPr>
            <a:r>
              <a:rPr lang="en-US" sz="3200">
                <a:latin typeface="Arial Narrow" pitchFamily="34" charset="0"/>
              </a:rPr>
              <a:t>Which to use determined by:</a:t>
            </a:r>
          </a:p>
          <a:p>
            <a:pPr marL="342900" indent="-342900">
              <a:spcBef>
                <a:spcPct val="20000"/>
              </a:spcBef>
              <a:buFontTx/>
              <a:buChar char="•"/>
            </a:pPr>
            <a:r>
              <a:rPr lang="en-US" sz="3200">
                <a:latin typeface="Arial Narrow" pitchFamily="34" charset="0"/>
              </a:rPr>
              <a:t>Cost</a:t>
            </a:r>
          </a:p>
          <a:p>
            <a:pPr marL="342900" indent="-342900">
              <a:spcBef>
                <a:spcPct val="20000"/>
              </a:spcBef>
              <a:buFontTx/>
              <a:buChar char="•"/>
            </a:pPr>
            <a:r>
              <a:rPr lang="en-US" sz="3200">
                <a:latin typeface="Arial Narrow" pitchFamily="34" charset="0"/>
              </a:rPr>
              <a:t>Nature of ?’s (how sensitive?)</a:t>
            </a:r>
          </a:p>
          <a:p>
            <a:pPr marL="342900" indent="-342900">
              <a:spcBef>
                <a:spcPct val="20000"/>
              </a:spcBef>
              <a:buFontTx/>
              <a:buChar char="•"/>
            </a:pPr>
            <a:r>
              <a:rPr lang="en-US" sz="3200">
                <a:latin typeface="Arial Narrow" pitchFamily="34" charset="0"/>
              </a:rPr>
              <a:t>Size (#) of stakeholders</a:t>
            </a:r>
          </a:p>
          <a:p>
            <a:pPr marL="342900" indent="-342900">
              <a:spcBef>
                <a:spcPct val="20000"/>
              </a:spcBef>
              <a:buFontTx/>
              <a:buChar char="•"/>
            </a:pPr>
            <a:r>
              <a:rPr lang="en-US" sz="3200">
                <a:latin typeface="Arial Narrow" pitchFamily="34" charset="0"/>
              </a:rPr>
              <a:t>Characteristics of those interviewed</a:t>
            </a:r>
          </a:p>
        </p:txBody>
      </p:sp>
      <p:sp>
        <p:nvSpPr>
          <p:cNvPr id="5" name="Date Placeholder 4"/>
          <p:cNvSpPr>
            <a:spLocks noGrp="1"/>
          </p:cNvSpPr>
          <p:nvPr>
            <p:ph type="dt" sz="half" idx="10"/>
          </p:nvPr>
        </p:nvSpPr>
        <p:spPr/>
        <p:txBody>
          <a:bodyPr/>
          <a:lstStyle/>
          <a:p>
            <a:r>
              <a:rPr lang="en-US" smtClean="0"/>
              <a:t>7/5/2011</a:t>
            </a:r>
            <a:endParaRPr lang="en-US"/>
          </a:p>
        </p:txBody>
      </p:sp>
      <p:sp>
        <p:nvSpPr>
          <p:cNvPr id="6" name="Slide Number Placeholder 5"/>
          <p:cNvSpPr>
            <a:spLocks noGrp="1"/>
          </p:cNvSpPr>
          <p:nvPr>
            <p:ph type="sldNum" sz="quarter" idx="12"/>
          </p:nvPr>
        </p:nvSpPr>
        <p:spPr/>
        <p:txBody>
          <a:bodyPr>
            <a:normAutofit fontScale="85000" lnSpcReduction="20000"/>
          </a:bodyPr>
          <a:lstStyle/>
          <a:p>
            <a:fld id="{343ED041-4526-476B-928E-8718372F2438}" type="slidenum">
              <a:rPr lang="en-US" smtClean="0"/>
              <a:t>27</a:t>
            </a:fld>
            <a:endParaRPr lang="en-US"/>
          </a:p>
        </p:txBody>
      </p:sp>
      <p:sp>
        <p:nvSpPr>
          <p:cNvPr id="7" name="Footer Placeholder 6"/>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additive="base">
                                        <p:cTn id="31" dur="500" fill="hold"/>
                                        <p:tgtEl>
                                          <p:spTgt spid="7270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27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72707">
                                            <p:txEl>
                                              <p:pRg st="5" end="5"/>
                                            </p:txEl>
                                          </p:spTgt>
                                        </p:tgtEl>
                                        <p:attrNameLst>
                                          <p:attrName>style.visibility</p:attrName>
                                        </p:attrNameLst>
                                      </p:cBhvr>
                                      <p:to>
                                        <p:strVal val="visible"/>
                                      </p:to>
                                    </p:set>
                                    <p:anim calcmode="lin" valueType="num">
                                      <p:cBhvr additive="base">
                                        <p:cTn id="37" dur="500" fill="hold"/>
                                        <p:tgtEl>
                                          <p:spTgt spid="7270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27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72708"/>
                                        </p:tgtEl>
                                        <p:attrNameLst>
                                          <p:attrName>style.visibility</p:attrName>
                                        </p:attrNameLst>
                                      </p:cBhvr>
                                      <p:to>
                                        <p:strVal val="visible"/>
                                      </p:to>
                                    </p:set>
                                    <p:animEffect transition="in" filter="dissolve">
                                      <p:cBhvr>
                                        <p:cTn id="43"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P spid="7270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Disability Perspectives</a:t>
            </a:r>
          </a:p>
        </p:txBody>
      </p:sp>
      <p:sp>
        <p:nvSpPr>
          <p:cNvPr id="75779" name="Rectangle 3"/>
          <p:cNvSpPr>
            <a:spLocks noGrp="1" noChangeArrowheads="1"/>
          </p:cNvSpPr>
          <p:nvPr>
            <p:ph sz="quarter" idx="1"/>
          </p:nvPr>
        </p:nvSpPr>
        <p:spPr>
          <a:xfrm>
            <a:off x="1371600" y="1981200"/>
            <a:ext cx="7772400" cy="1143000"/>
          </a:xfrm>
        </p:spPr>
        <p:txBody>
          <a:bodyPr/>
          <a:lstStyle/>
          <a:p>
            <a:r>
              <a:rPr lang="en-US"/>
              <a:t>Adaptation of survey (Braille, sign language, appropriate language level)</a:t>
            </a:r>
          </a:p>
        </p:txBody>
      </p:sp>
      <p:pic>
        <p:nvPicPr>
          <p:cNvPr id="75780" name="Picture 4" descr="j0088748"/>
          <p:cNvPicPr>
            <a:picLocks noChangeAspect="1" noChangeArrowheads="1"/>
          </p:cNvPicPr>
          <p:nvPr/>
        </p:nvPicPr>
        <p:blipFill>
          <a:blip r:embed="rId2" cstate="print"/>
          <a:srcRect/>
          <a:stretch>
            <a:fillRect/>
          </a:stretch>
        </p:blipFill>
        <p:spPr bwMode="auto">
          <a:xfrm>
            <a:off x="5486400" y="3962400"/>
            <a:ext cx="1997075" cy="2281238"/>
          </a:xfrm>
          <a:prstGeom prst="rect">
            <a:avLst/>
          </a:prstGeom>
          <a:noFill/>
        </p:spPr>
      </p:pic>
      <p:sp>
        <p:nvSpPr>
          <p:cNvPr id="5" name="Date Placeholder 4"/>
          <p:cNvSpPr>
            <a:spLocks noGrp="1"/>
          </p:cNvSpPr>
          <p:nvPr>
            <p:ph type="dt" sz="half" idx="10"/>
          </p:nvPr>
        </p:nvSpPr>
        <p:spPr/>
        <p:txBody>
          <a:bodyPr/>
          <a:lstStyle/>
          <a:p>
            <a:r>
              <a:rPr lang="en-US" smtClean="0"/>
              <a:t>7/5/2011</a:t>
            </a:r>
            <a:endParaRPr lang="en-US"/>
          </a:p>
        </p:txBody>
      </p:sp>
      <p:sp>
        <p:nvSpPr>
          <p:cNvPr id="6" name="Slide Number Placeholder 5"/>
          <p:cNvSpPr>
            <a:spLocks noGrp="1"/>
          </p:cNvSpPr>
          <p:nvPr>
            <p:ph type="sldNum" sz="quarter" idx="12"/>
          </p:nvPr>
        </p:nvSpPr>
        <p:spPr/>
        <p:txBody>
          <a:bodyPr>
            <a:normAutofit fontScale="85000" lnSpcReduction="20000"/>
          </a:bodyPr>
          <a:lstStyle/>
          <a:p>
            <a:fld id="{343ED041-4526-476B-928E-8718372F2438}" type="slidenum">
              <a:rPr lang="en-US" smtClean="0"/>
              <a:t>28</a:t>
            </a:fld>
            <a:endParaRPr lang="en-US"/>
          </a:p>
        </p:txBody>
      </p:sp>
      <p:sp>
        <p:nvSpPr>
          <p:cNvPr id="7" name="Footer Placeholder 6"/>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Designing the Questionnaire</a:t>
            </a:r>
          </a:p>
        </p:txBody>
      </p:sp>
      <p:sp>
        <p:nvSpPr>
          <p:cNvPr id="78851" name="Rectangle 3"/>
          <p:cNvSpPr>
            <a:spLocks noGrp="1" noChangeArrowheads="1"/>
          </p:cNvSpPr>
          <p:nvPr>
            <p:ph sz="quarter" idx="1"/>
          </p:nvPr>
        </p:nvSpPr>
        <p:spPr>
          <a:xfrm>
            <a:off x="1447800" y="1676400"/>
            <a:ext cx="6629400" cy="2819400"/>
          </a:xfrm>
        </p:spPr>
        <p:txBody>
          <a:bodyPr/>
          <a:lstStyle/>
          <a:p>
            <a:pPr marL="609600" indent="-609600">
              <a:buFontTx/>
              <a:buAutoNum type="arabicPeriod"/>
            </a:pPr>
            <a:r>
              <a:rPr lang="en-US" b="1"/>
              <a:t>Outline the topics you want to include in the survey.</a:t>
            </a:r>
          </a:p>
          <a:p>
            <a:pPr marL="609600" indent="-609600">
              <a:buFontTx/>
              <a:buAutoNum type="arabicPeriod"/>
            </a:pPr>
            <a:r>
              <a:rPr lang="en-US" b="1"/>
              <a:t>Explain to yourself why you are asking each question.</a:t>
            </a:r>
          </a:p>
          <a:p>
            <a:pPr marL="609600" indent="-609600">
              <a:buFontTx/>
              <a:buAutoNum type="arabicPeriod"/>
            </a:pPr>
            <a:r>
              <a:rPr lang="en-US" b="1"/>
              <a:t>Decide on the degree of structure.</a:t>
            </a:r>
          </a:p>
        </p:txBody>
      </p:sp>
      <p:pic>
        <p:nvPicPr>
          <p:cNvPr id="78852" name="Picture 4" descr="j0178141"/>
          <p:cNvPicPr>
            <a:picLocks noChangeAspect="1" noChangeArrowheads="1" noCrop="1"/>
          </p:cNvPicPr>
          <p:nvPr/>
        </p:nvPicPr>
        <p:blipFill>
          <a:blip r:embed="rId2" cstate="print"/>
          <a:srcRect/>
          <a:stretch>
            <a:fillRect/>
          </a:stretch>
        </p:blipFill>
        <p:spPr bwMode="auto">
          <a:xfrm>
            <a:off x="6400800" y="4648200"/>
            <a:ext cx="1485900" cy="1635125"/>
          </a:xfrm>
          <a:prstGeom prst="rect">
            <a:avLst/>
          </a:prstGeom>
          <a:noFill/>
        </p:spPr>
      </p:pic>
      <p:sp>
        <p:nvSpPr>
          <p:cNvPr id="78853" name="AutoShape 5"/>
          <p:cNvSpPr>
            <a:spLocks noChangeArrowheads="1"/>
          </p:cNvSpPr>
          <p:nvPr/>
        </p:nvSpPr>
        <p:spPr bwMode="auto">
          <a:xfrm>
            <a:off x="2895600" y="4648200"/>
            <a:ext cx="3352800" cy="1524000"/>
          </a:xfrm>
          <a:prstGeom prst="cloudCallout">
            <a:avLst>
              <a:gd name="adj1" fmla="val 54403"/>
              <a:gd name="adj2" fmla="val -8542"/>
            </a:avLst>
          </a:prstGeom>
          <a:solidFill>
            <a:schemeClr val="accent1"/>
          </a:solidFill>
          <a:ln w="9525">
            <a:solidFill>
              <a:schemeClr val="tx1"/>
            </a:solidFill>
            <a:round/>
            <a:headEnd/>
            <a:tailEnd/>
          </a:ln>
          <a:effectLst/>
        </p:spPr>
        <p:txBody>
          <a:bodyPr/>
          <a:lstStyle/>
          <a:p>
            <a:pPr algn="ctr"/>
            <a:r>
              <a:rPr lang="en-US"/>
              <a:t>I’m coming up with such great questions!</a:t>
            </a:r>
          </a:p>
        </p:txBody>
      </p:sp>
      <p:sp>
        <p:nvSpPr>
          <p:cNvPr id="6" name="Date Placeholder 5"/>
          <p:cNvSpPr>
            <a:spLocks noGrp="1"/>
          </p:cNvSpPr>
          <p:nvPr>
            <p:ph type="dt" sz="half" idx="10"/>
          </p:nvPr>
        </p:nvSpPr>
        <p:spPr/>
        <p:txBody>
          <a:bodyPr/>
          <a:lstStyle/>
          <a:p>
            <a:r>
              <a:rPr lang="en-US" smtClean="0"/>
              <a:t>7/5/2011</a:t>
            </a:r>
            <a:endParaRPr lang="en-US"/>
          </a:p>
        </p:txBody>
      </p:sp>
      <p:sp>
        <p:nvSpPr>
          <p:cNvPr id="7" name="Slide Number Placeholder 6"/>
          <p:cNvSpPr>
            <a:spLocks noGrp="1"/>
          </p:cNvSpPr>
          <p:nvPr>
            <p:ph type="sldNum" sz="quarter" idx="12"/>
          </p:nvPr>
        </p:nvSpPr>
        <p:spPr/>
        <p:txBody>
          <a:bodyPr>
            <a:normAutofit fontScale="85000" lnSpcReduction="20000"/>
          </a:bodyPr>
          <a:lstStyle/>
          <a:p>
            <a:fld id="{343ED041-4526-476B-928E-8718372F2438}" type="slidenum">
              <a:rPr lang="en-US" smtClean="0"/>
              <a:t>29</a:t>
            </a:fld>
            <a:endParaRPr lang="en-US"/>
          </a:p>
        </p:txBody>
      </p:sp>
      <p:sp>
        <p:nvSpPr>
          <p:cNvPr id="8" name="Footer Placeholder 7"/>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Mixed Methods</a:t>
            </a:r>
          </a:p>
        </p:txBody>
      </p:sp>
      <p:sp>
        <p:nvSpPr>
          <p:cNvPr id="7171" name="Rectangle 3"/>
          <p:cNvSpPr>
            <a:spLocks noGrp="1" noChangeArrowheads="1"/>
          </p:cNvSpPr>
          <p:nvPr>
            <p:ph sz="quarter" idx="1"/>
          </p:nvPr>
        </p:nvSpPr>
        <p:spPr>
          <a:xfrm>
            <a:off x="838200" y="1600200"/>
            <a:ext cx="7848600" cy="3657600"/>
          </a:xfrm>
        </p:spPr>
        <p:txBody>
          <a:bodyPr/>
          <a:lstStyle/>
          <a:p>
            <a:r>
              <a:rPr lang="en-US" sz="2800" dirty="0" smtClean="0"/>
              <a:t>Understanding </a:t>
            </a:r>
            <a:r>
              <a:rPr lang="en-US" sz="2800" dirty="0"/>
              <a:t>mixed methods requires understanding both quantitative and qualitative methods.</a:t>
            </a:r>
          </a:p>
          <a:p>
            <a:r>
              <a:rPr lang="en-US" sz="2800" dirty="0"/>
              <a:t>Then it becomes something like a Chinese menu: Take one from column A and one from column </a:t>
            </a:r>
            <a:r>
              <a:rPr lang="en-US" sz="2800" dirty="0" smtClean="0"/>
              <a:t>B</a:t>
            </a:r>
          </a:p>
          <a:p>
            <a:r>
              <a:rPr lang="en-US" sz="2800" dirty="0" smtClean="0"/>
              <a:t>With a bit of complexity thrown in as to how the methods will be integrated.</a:t>
            </a:r>
            <a:endParaRPr lang="en-US" sz="2800" dirty="0"/>
          </a:p>
        </p:txBody>
      </p:sp>
      <p:sp>
        <p:nvSpPr>
          <p:cNvPr id="7172" name="Text Box 4"/>
          <p:cNvSpPr txBox="1">
            <a:spLocks noChangeArrowheads="1"/>
          </p:cNvSpPr>
          <p:nvPr/>
        </p:nvSpPr>
        <p:spPr bwMode="auto">
          <a:xfrm>
            <a:off x="1203325" y="5334000"/>
            <a:ext cx="6645275" cy="457200"/>
          </a:xfrm>
          <a:prstGeom prst="rect">
            <a:avLst/>
          </a:prstGeom>
          <a:noFill/>
          <a:ln w="9525">
            <a:noFill/>
            <a:miter lim="800000"/>
            <a:headEnd/>
            <a:tailEnd/>
          </a:ln>
          <a:effectLst/>
        </p:spPr>
        <p:txBody>
          <a:bodyPr>
            <a:spAutoFit/>
          </a:bodyPr>
          <a:lstStyle/>
          <a:p>
            <a:endParaRPr lang="en-US" sz="2400" b="1" dirty="0"/>
          </a:p>
        </p:txBody>
      </p:sp>
      <p:sp>
        <p:nvSpPr>
          <p:cNvPr id="5" name="Date Placeholder 4"/>
          <p:cNvSpPr>
            <a:spLocks noGrp="1"/>
          </p:cNvSpPr>
          <p:nvPr>
            <p:ph type="dt" sz="half" idx="10"/>
          </p:nvPr>
        </p:nvSpPr>
        <p:spPr/>
        <p:txBody>
          <a:bodyPr/>
          <a:lstStyle/>
          <a:p>
            <a:r>
              <a:rPr lang="en-US" smtClean="0"/>
              <a:t>7/5/2011</a:t>
            </a:r>
            <a:endParaRPr lang="en-US"/>
          </a:p>
        </p:txBody>
      </p:sp>
      <p:sp>
        <p:nvSpPr>
          <p:cNvPr id="6" name="Slide Number Placeholder 5"/>
          <p:cNvSpPr>
            <a:spLocks noGrp="1"/>
          </p:cNvSpPr>
          <p:nvPr>
            <p:ph type="sldNum" sz="quarter" idx="12"/>
          </p:nvPr>
        </p:nvSpPr>
        <p:spPr/>
        <p:txBody>
          <a:bodyPr>
            <a:normAutofit fontScale="85000" lnSpcReduction="20000"/>
          </a:bodyPr>
          <a:lstStyle/>
          <a:p>
            <a:fld id="{343ED041-4526-476B-928E-8718372F2438}" type="slidenum">
              <a:rPr lang="en-US" smtClean="0"/>
              <a:t>3</a:t>
            </a:fld>
            <a:endParaRPr lang="en-US"/>
          </a:p>
        </p:txBody>
      </p:sp>
      <p:sp>
        <p:nvSpPr>
          <p:cNvPr id="7" name="Footer Placeholder 6"/>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Personal Interviews</a:t>
            </a:r>
          </a:p>
        </p:txBody>
      </p:sp>
      <p:sp>
        <p:nvSpPr>
          <p:cNvPr id="89091" name="Rectangle 3"/>
          <p:cNvSpPr>
            <a:spLocks noGrp="1" noChangeArrowheads="1"/>
          </p:cNvSpPr>
          <p:nvPr>
            <p:ph sz="quarter" idx="1"/>
          </p:nvPr>
        </p:nvSpPr>
        <p:spPr>
          <a:xfrm>
            <a:off x="1676400" y="1981200"/>
            <a:ext cx="7772400" cy="4114800"/>
          </a:xfrm>
        </p:spPr>
        <p:txBody>
          <a:bodyPr>
            <a:normAutofit/>
          </a:bodyPr>
          <a:lstStyle/>
          <a:p>
            <a:pPr>
              <a:buFontTx/>
              <a:buNone/>
            </a:pPr>
            <a:r>
              <a:rPr lang="en-US"/>
              <a:t>Preparing for the Interview</a:t>
            </a:r>
          </a:p>
          <a:p>
            <a:r>
              <a:rPr lang="en-US"/>
              <a:t>Learn the local language</a:t>
            </a:r>
          </a:p>
          <a:p>
            <a:r>
              <a:rPr lang="en-US"/>
              <a:t>Hold an introductory meeting</a:t>
            </a:r>
          </a:p>
          <a:p>
            <a:r>
              <a:rPr lang="en-US"/>
              <a:t>Make an interview schedule for yourself</a:t>
            </a:r>
          </a:p>
          <a:p>
            <a:r>
              <a:rPr lang="en-US"/>
              <a:t>Make an interview guide</a:t>
            </a:r>
          </a:p>
          <a:p>
            <a:r>
              <a:rPr lang="en-US"/>
              <a:t>Ask open-ended questions</a:t>
            </a:r>
          </a:p>
          <a:p>
            <a:r>
              <a:rPr lang="en-US"/>
              <a:t>Conclude “what else would you like to tell me?”</a:t>
            </a:r>
          </a:p>
          <a:p>
            <a:endParaRPr lang="en-US"/>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30</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mtClean="0"/>
              <a:t>HR &amp; GE METHODS</a:t>
            </a:r>
          </a:p>
        </p:txBody>
      </p:sp>
      <p:sp>
        <p:nvSpPr>
          <p:cNvPr id="147460" name="Footer Placeholder 3"/>
          <p:cNvSpPr>
            <a:spLocks noGrp="1"/>
          </p:cNvSpPr>
          <p:nvPr>
            <p:ph type="ftr" sz="quarter" idx="11"/>
          </p:nvPr>
        </p:nvSpPr>
        <p:spPr>
          <a:noFill/>
        </p:spPr>
        <p:txBody>
          <a:bodyPr/>
          <a:lstStyle/>
          <a:p>
            <a:r>
              <a:rPr lang="fi-FI" smtClean="0">
                <a:latin typeface="Gill Sans MT" pitchFamily="34" charset="0"/>
              </a:rPr>
              <a:t>IPEN Almaty Kazakhstan July 2011 Mertens</a:t>
            </a:r>
            <a:endParaRPr lang="en-US" smtClean="0">
              <a:latin typeface="Gill Sans MT" pitchFamily="34" charset="0"/>
            </a:endParaRPr>
          </a:p>
        </p:txBody>
      </p:sp>
      <p:sp>
        <p:nvSpPr>
          <p:cNvPr id="147461" name="Slide Number Placeholder 4"/>
          <p:cNvSpPr>
            <a:spLocks noGrp="1"/>
          </p:cNvSpPr>
          <p:nvPr>
            <p:ph type="sldNum" sz="quarter" idx="12"/>
          </p:nvPr>
        </p:nvSpPr>
        <p:spPr>
          <a:noFill/>
        </p:spPr>
        <p:txBody>
          <a:bodyPr>
            <a:normAutofit fontScale="85000" lnSpcReduction="20000"/>
          </a:bodyPr>
          <a:lstStyle/>
          <a:p>
            <a:fld id="{0BC3F009-535C-482B-9027-CF97CD2249A4}" type="slidenum">
              <a:rPr lang="en-US" smtClean="0"/>
              <a:pPr/>
              <a:t>31</a:t>
            </a:fld>
            <a:endParaRPr lang="en-US" smtClean="0"/>
          </a:p>
        </p:txBody>
      </p:sp>
      <p:sp>
        <p:nvSpPr>
          <p:cNvPr id="147459" name="Content Placeholder 2"/>
          <p:cNvSpPr>
            <a:spLocks noGrp="1"/>
          </p:cNvSpPr>
          <p:nvPr>
            <p:ph sz="quarter" idx="1"/>
          </p:nvPr>
        </p:nvSpPr>
        <p:spPr>
          <a:xfrm>
            <a:off x="228600" y="1676400"/>
            <a:ext cx="8382000" cy="4953000"/>
          </a:xfrm>
        </p:spPr>
        <p:txBody>
          <a:bodyPr>
            <a:normAutofit fontScale="55000" lnSpcReduction="20000"/>
          </a:bodyPr>
          <a:lstStyle/>
          <a:p>
            <a:pPr lvl="1" eaLnBrk="1" hangingPunct="1">
              <a:buFontTx/>
              <a:buNone/>
            </a:pPr>
            <a:r>
              <a:rPr lang="en-US" sz="4600" dirty="0" smtClean="0"/>
              <a:t>Whatever set of methods you use, ensure that they are HR and GE responsive to the situation of women in their particular context  </a:t>
            </a:r>
          </a:p>
          <a:p>
            <a:pPr lvl="1" eaLnBrk="1" hangingPunct="1">
              <a:buFontTx/>
              <a:buNone/>
            </a:pPr>
            <a:r>
              <a:rPr lang="en-US" sz="4600" b="1" i="1" u="sng" dirty="0" smtClean="0"/>
              <a:t>Example</a:t>
            </a:r>
            <a:r>
              <a:rPr lang="en-US" sz="4600" b="1" i="1" dirty="0" smtClean="0"/>
              <a:t>:</a:t>
            </a:r>
            <a:r>
              <a:rPr lang="en-US" sz="4600" b="1" dirty="0" smtClean="0"/>
              <a:t> </a:t>
            </a:r>
            <a:r>
              <a:rPr lang="en-US" sz="4600" dirty="0" smtClean="0"/>
              <a:t>If you chose interviewing as one of your methods, consider the following:</a:t>
            </a:r>
          </a:p>
          <a:p>
            <a:pPr lvl="1" eaLnBrk="1" hangingPunct="1">
              <a:buFontTx/>
              <a:buNone/>
            </a:pPr>
            <a:r>
              <a:rPr lang="en-US" sz="4600" dirty="0" smtClean="0"/>
              <a:t>	 Are the interviews conducted at convenient times?</a:t>
            </a:r>
          </a:p>
          <a:p>
            <a:pPr lvl="1" eaLnBrk="1" hangingPunct="1">
              <a:buFontTx/>
              <a:buNone/>
            </a:pPr>
            <a:r>
              <a:rPr lang="en-US" sz="4600" dirty="0" smtClean="0"/>
              <a:t>	 By interviewers with whom the participants will speak freely? </a:t>
            </a:r>
          </a:p>
          <a:p>
            <a:pPr lvl="1" eaLnBrk="1" hangingPunct="1">
              <a:buFontTx/>
              <a:buNone/>
            </a:pPr>
            <a:r>
              <a:rPr lang="en-US" sz="4600" dirty="0" smtClean="0"/>
              <a:t>	Using language they can understand?</a:t>
            </a:r>
          </a:p>
          <a:p>
            <a:pPr lvl="1" eaLnBrk="1" hangingPunct="1">
              <a:buFontTx/>
              <a:buNone/>
            </a:pPr>
            <a:r>
              <a:rPr lang="en-US" sz="4600" dirty="0" smtClean="0"/>
              <a:t>	In places that they can access readily?</a:t>
            </a:r>
          </a:p>
          <a:p>
            <a:pPr lvl="1" eaLnBrk="1" hangingPunct="1">
              <a:buFontTx/>
              <a:buNone/>
            </a:pPr>
            <a:r>
              <a:rPr lang="en-US" sz="4600" dirty="0" smtClean="0"/>
              <a:t>	Are there cultural constraints that restrict their ability to participate in interviews at all? </a:t>
            </a:r>
          </a:p>
          <a:p>
            <a:pPr lvl="2" eaLnBrk="1" hangingPunct="1">
              <a:buFontTx/>
              <a:buNone/>
            </a:pPr>
            <a:r>
              <a:rPr lang="en-US" sz="2000" dirty="0" smtClean="0">
                <a:solidFill>
                  <a:schemeClr val="tx1"/>
                </a:solidFill>
              </a:rPr>
              <a:t> </a:t>
            </a:r>
            <a:endParaRPr lang="en-US" sz="2000" dirty="0" smtClean="0"/>
          </a:p>
          <a:p>
            <a:endParaRPr lang="en-US" dirty="0" smtClean="0"/>
          </a:p>
        </p:txBody>
      </p:sp>
      <p:sp>
        <p:nvSpPr>
          <p:cNvPr id="6" name="Date Placeholder 5"/>
          <p:cNvSpPr>
            <a:spLocks noGrp="1"/>
          </p:cNvSpPr>
          <p:nvPr>
            <p:ph type="dt" sz="half" idx="10"/>
          </p:nvPr>
        </p:nvSpPr>
        <p:spPr/>
        <p:txBody>
          <a:bodyPr/>
          <a:lstStyle/>
          <a:p>
            <a:r>
              <a:rPr lang="en-US" smtClean="0"/>
              <a:t>7/5/2011</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905000" y="457200"/>
            <a:ext cx="7021513" cy="1143000"/>
          </a:xfrm>
        </p:spPr>
        <p:txBody>
          <a:bodyPr/>
          <a:lstStyle/>
          <a:p>
            <a:r>
              <a:rPr lang="en-US"/>
              <a:t>Conducting the Interview</a:t>
            </a:r>
          </a:p>
        </p:txBody>
      </p:sp>
      <p:sp>
        <p:nvSpPr>
          <p:cNvPr id="91139" name="Rectangle 3"/>
          <p:cNvSpPr>
            <a:spLocks noGrp="1" noChangeArrowheads="1"/>
          </p:cNvSpPr>
          <p:nvPr>
            <p:ph sz="quarter" idx="1"/>
          </p:nvPr>
        </p:nvSpPr>
        <p:spPr>
          <a:xfrm>
            <a:off x="609600" y="1981200"/>
            <a:ext cx="7772400" cy="609600"/>
          </a:xfrm>
        </p:spPr>
        <p:txBody>
          <a:bodyPr/>
          <a:lstStyle/>
          <a:p>
            <a:pPr marL="609600" indent="-609600">
              <a:buFontTx/>
              <a:buAutoNum type="arabicPeriod"/>
            </a:pPr>
            <a:r>
              <a:rPr lang="en-US"/>
              <a:t>Establish rapport</a:t>
            </a:r>
          </a:p>
        </p:txBody>
      </p:sp>
      <p:sp>
        <p:nvSpPr>
          <p:cNvPr id="91140" name="Rectangle 4"/>
          <p:cNvSpPr>
            <a:spLocks noChangeArrowheads="1"/>
          </p:cNvSpPr>
          <p:nvPr/>
        </p:nvSpPr>
        <p:spPr bwMode="auto">
          <a:xfrm>
            <a:off x="1066800" y="4038600"/>
            <a:ext cx="7848600" cy="1066800"/>
          </a:xfrm>
          <a:prstGeom prst="rect">
            <a:avLst/>
          </a:prstGeom>
          <a:noFill/>
          <a:ln w="9525">
            <a:noFill/>
            <a:miter lim="800000"/>
            <a:headEnd/>
            <a:tailEnd/>
          </a:ln>
          <a:effectLst/>
        </p:spPr>
        <p:txBody>
          <a:bodyPr/>
          <a:lstStyle/>
          <a:p>
            <a:pPr marL="609600" indent="-609600">
              <a:spcBef>
                <a:spcPct val="20000"/>
              </a:spcBef>
            </a:pPr>
            <a:r>
              <a:rPr lang="en-US" sz="3200">
                <a:latin typeface="Arial Narrow" pitchFamily="34" charset="0"/>
              </a:rPr>
              <a:t>3. Focus your attention on what the person is saying and at the same time evaluating.</a:t>
            </a:r>
          </a:p>
        </p:txBody>
      </p:sp>
      <p:sp>
        <p:nvSpPr>
          <p:cNvPr id="91141" name="Rectangle 5"/>
          <p:cNvSpPr>
            <a:spLocks noChangeArrowheads="1"/>
          </p:cNvSpPr>
          <p:nvPr/>
        </p:nvSpPr>
        <p:spPr bwMode="auto">
          <a:xfrm>
            <a:off x="685800" y="5181600"/>
            <a:ext cx="7772400" cy="609600"/>
          </a:xfrm>
          <a:prstGeom prst="rect">
            <a:avLst/>
          </a:prstGeom>
          <a:noFill/>
          <a:ln w="9525">
            <a:noFill/>
            <a:miter lim="800000"/>
            <a:headEnd/>
            <a:tailEnd/>
          </a:ln>
          <a:effectLst/>
        </p:spPr>
        <p:txBody>
          <a:bodyPr/>
          <a:lstStyle/>
          <a:p>
            <a:pPr marL="609600" indent="-609600">
              <a:spcBef>
                <a:spcPct val="20000"/>
              </a:spcBef>
            </a:pPr>
            <a:r>
              <a:rPr lang="en-US" sz="3200">
                <a:latin typeface="Arial Narrow" pitchFamily="34" charset="0"/>
              </a:rPr>
              <a:t>4. Summarize what you heard and ask for specifics.</a:t>
            </a:r>
          </a:p>
        </p:txBody>
      </p:sp>
      <p:sp>
        <p:nvSpPr>
          <p:cNvPr id="91142" name="Rectangle 6"/>
          <p:cNvSpPr>
            <a:spLocks noChangeArrowheads="1"/>
          </p:cNvSpPr>
          <p:nvPr/>
        </p:nvSpPr>
        <p:spPr bwMode="auto">
          <a:xfrm>
            <a:off x="3505200" y="6019800"/>
            <a:ext cx="5486400" cy="609600"/>
          </a:xfrm>
          <a:prstGeom prst="rect">
            <a:avLst/>
          </a:prstGeom>
          <a:noFill/>
          <a:ln w="9525">
            <a:noFill/>
            <a:miter lim="800000"/>
            <a:headEnd/>
            <a:tailEnd/>
          </a:ln>
          <a:effectLst/>
        </p:spPr>
        <p:txBody>
          <a:bodyPr/>
          <a:lstStyle/>
          <a:p>
            <a:pPr marL="609600" indent="-609600">
              <a:spcBef>
                <a:spcPct val="20000"/>
              </a:spcBef>
            </a:pPr>
            <a:r>
              <a:rPr lang="en-US" sz="3200">
                <a:latin typeface="Arial Narrow" pitchFamily="34" charset="0"/>
              </a:rPr>
              <a:t>5. Ask critical questions positively.</a:t>
            </a:r>
          </a:p>
        </p:txBody>
      </p:sp>
      <p:sp>
        <p:nvSpPr>
          <p:cNvPr id="91144" name="Text Box 8"/>
          <p:cNvSpPr txBox="1">
            <a:spLocks noChangeArrowheads="1"/>
          </p:cNvSpPr>
          <p:nvPr/>
        </p:nvSpPr>
        <p:spPr bwMode="auto">
          <a:xfrm>
            <a:off x="685800" y="2895600"/>
            <a:ext cx="8001000" cy="1066800"/>
          </a:xfrm>
          <a:prstGeom prst="rect">
            <a:avLst/>
          </a:prstGeom>
          <a:noFill/>
          <a:ln w="9525">
            <a:noFill/>
            <a:miter lim="800000"/>
            <a:headEnd/>
            <a:tailEnd/>
          </a:ln>
          <a:effectLst/>
        </p:spPr>
        <p:txBody>
          <a:bodyPr>
            <a:spAutoFit/>
          </a:bodyPr>
          <a:lstStyle/>
          <a:p>
            <a:pPr>
              <a:spcBef>
                <a:spcPct val="50000"/>
              </a:spcBef>
            </a:pPr>
            <a:r>
              <a:rPr lang="en-US" sz="3200">
                <a:latin typeface="Arial Narrow" pitchFamily="34" charset="0"/>
              </a:rPr>
              <a:t>2. Explain to the interviewee the informed consent form.</a:t>
            </a:r>
          </a:p>
        </p:txBody>
      </p:sp>
      <p:sp>
        <p:nvSpPr>
          <p:cNvPr id="8" name="Date Placeholder 7"/>
          <p:cNvSpPr>
            <a:spLocks noGrp="1"/>
          </p:cNvSpPr>
          <p:nvPr>
            <p:ph type="dt" sz="half" idx="10"/>
          </p:nvPr>
        </p:nvSpPr>
        <p:spPr/>
        <p:txBody>
          <a:bodyPr/>
          <a:lstStyle/>
          <a:p>
            <a:r>
              <a:rPr lang="en-US" smtClean="0"/>
              <a:t>7/5/2011</a:t>
            </a:r>
            <a:endParaRPr lang="en-US"/>
          </a:p>
        </p:txBody>
      </p:sp>
      <p:sp>
        <p:nvSpPr>
          <p:cNvPr id="9" name="Slide Number Placeholder 8"/>
          <p:cNvSpPr>
            <a:spLocks noGrp="1"/>
          </p:cNvSpPr>
          <p:nvPr>
            <p:ph type="sldNum" sz="quarter" idx="12"/>
          </p:nvPr>
        </p:nvSpPr>
        <p:spPr/>
        <p:txBody>
          <a:bodyPr>
            <a:normAutofit fontScale="85000" lnSpcReduction="20000"/>
          </a:bodyPr>
          <a:lstStyle/>
          <a:p>
            <a:fld id="{343ED041-4526-476B-928E-8718372F2438}" type="slidenum">
              <a:rPr lang="en-US" smtClean="0"/>
              <a:t>32</a:t>
            </a:fld>
            <a:endParaRPr lang="en-US"/>
          </a:p>
        </p:txBody>
      </p:sp>
      <p:sp>
        <p:nvSpPr>
          <p:cNvPr id="10" name="Footer Placeholder 9"/>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dissolve">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1140">
                                            <p:txEl>
                                              <p:pRg st="0" end="0"/>
                                            </p:txEl>
                                          </p:spTgt>
                                        </p:tgtEl>
                                        <p:attrNameLst>
                                          <p:attrName>style.visibility</p:attrName>
                                        </p:attrNameLst>
                                      </p:cBhvr>
                                      <p:to>
                                        <p:strVal val="visible"/>
                                      </p:to>
                                    </p:set>
                                    <p:animEffect transition="in" filter="dissolve">
                                      <p:cBhvr>
                                        <p:cTn id="12" dur="500"/>
                                        <p:tgtEl>
                                          <p:spTgt spid="911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1142">
                                            <p:txEl>
                                              <p:pRg st="0" end="0"/>
                                            </p:txEl>
                                          </p:spTgt>
                                        </p:tgtEl>
                                        <p:attrNameLst>
                                          <p:attrName>style.visibility</p:attrName>
                                        </p:attrNameLst>
                                      </p:cBhvr>
                                      <p:to>
                                        <p:strVal val="visible"/>
                                      </p:to>
                                    </p:set>
                                    <p:animEffect transition="in" filter="dissolve">
                                      <p:cBhvr>
                                        <p:cTn id="17" dur="500"/>
                                        <p:tgtEl>
                                          <p:spTgt spid="911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1141">
                                            <p:txEl>
                                              <p:pRg st="0" end="0"/>
                                            </p:txEl>
                                          </p:spTgt>
                                        </p:tgtEl>
                                        <p:attrNameLst>
                                          <p:attrName>style.visibility</p:attrName>
                                        </p:attrNameLst>
                                      </p:cBhvr>
                                      <p:to>
                                        <p:strVal val="visible"/>
                                      </p:to>
                                    </p:set>
                                    <p:animEffect transition="in" filter="dissolve">
                                      <p:cBhvr>
                                        <p:cTn id="22" dur="500"/>
                                        <p:tgtEl>
                                          <p:spTgt spid="91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P spid="91140" grpId="0" build="p" autoUpdateAnimBg="0"/>
      <p:bldP spid="91141" grpId="0" build="p" autoUpdateAnimBg="0"/>
      <p:bldP spid="9114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Conducting the Interview</a:t>
            </a:r>
          </a:p>
        </p:txBody>
      </p:sp>
      <p:pic>
        <p:nvPicPr>
          <p:cNvPr id="94212" name="Picture 4" descr="BD10504_"/>
          <p:cNvPicPr>
            <a:picLocks noChangeAspect="1" noChangeArrowheads="1"/>
          </p:cNvPicPr>
          <p:nvPr/>
        </p:nvPicPr>
        <p:blipFill>
          <a:blip r:embed="rId2" cstate="print"/>
          <a:srcRect/>
          <a:stretch>
            <a:fillRect/>
          </a:stretch>
        </p:blipFill>
        <p:spPr bwMode="auto">
          <a:xfrm>
            <a:off x="2209800" y="3352800"/>
            <a:ext cx="1779588" cy="2133600"/>
          </a:xfrm>
          <a:prstGeom prst="rect">
            <a:avLst/>
          </a:prstGeom>
          <a:noFill/>
        </p:spPr>
      </p:pic>
      <p:sp>
        <p:nvSpPr>
          <p:cNvPr id="94213" name="AutoShape 5"/>
          <p:cNvSpPr>
            <a:spLocks noChangeArrowheads="1"/>
          </p:cNvSpPr>
          <p:nvPr/>
        </p:nvSpPr>
        <p:spPr bwMode="auto">
          <a:xfrm>
            <a:off x="4114800" y="1828800"/>
            <a:ext cx="4724400" cy="2133600"/>
          </a:xfrm>
          <a:prstGeom prst="cloudCallout">
            <a:avLst>
              <a:gd name="adj1" fmla="val -58602"/>
              <a:gd name="adj2" fmla="val 32588"/>
            </a:avLst>
          </a:prstGeom>
          <a:solidFill>
            <a:schemeClr val="accent1"/>
          </a:solidFill>
          <a:ln w="9525">
            <a:solidFill>
              <a:schemeClr val="tx1"/>
            </a:solidFill>
            <a:round/>
            <a:headEnd/>
            <a:tailEnd/>
          </a:ln>
          <a:effectLst/>
        </p:spPr>
        <p:txBody>
          <a:bodyPr/>
          <a:lstStyle/>
          <a:p>
            <a:pPr algn="ctr"/>
            <a:r>
              <a:rPr lang="en-US" b="1" dirty="0"/>
              <a:t>Oh My Gosh!!</a:t>
            </a:r>
          </a:p>
          <a:p>
            <a:pPr algn="ctr"/>
            <a:r>
              <a:rPr lang="en-US" b="1" dirty="0"/>
              <a:t>I can’t believe he just told me that!!!  Okay…</a:t>
            </a:r>
          </a:p>
          <a:p>
            <a:pPr algn="ctr"/>
            <a:r>
              <a:rPr lang="en-US" b="1" dirty="0"/>
              <a:t>Just keep cool….</a:t>
            </a:r>
          </a:p>
        </p:txBody>
      </p:sp>
      <p:sp>
        <p:nvSpPr>
          <p:cNvPr id="94214" name="AutoShape 6"/>
          <p:cNvSpPr>
            <a:spLocks noChangeArrowheads="1"/>
          </p:cNvSpPr>
          <p:nvPr/>
        </p:nvSpPr>
        <p:spPr bwMode="auto">
          <a:xfrm>
            <a:off x="228600" y="1981200"/>
            <a:ext cx="2057400" cy="2438400"/>
          </a:xfrm>
          <a:prstGeom prst="cloudCallout">
            <a:avLst>
              <a:gd name="adj1" fmla="val 52468"/>
              <a:gd name="adj2" fmla="val 28384"/>
            </a:avLst>
          </a:prstGeom>
          <a:solidFill>
            <a:schemeClr val="accent1"/>
          </a:solidFill>
          <a:ln w="9525">
            <a:solidFill>
              <a:schemeClr val="tx1"/>
            </a:solidFill>
            <a:round/>
            <a:headEnd/>
            <a:tailEnd/>
          </a:ln>
          <a:effectLst/>
        </p:spPr>
        <p:txBody>
          <a:bodyPr/>
          <a:lstStyle/>
          <a:p>
            <a:pPr algn="ctr"/>
            <a:r>
              <a:rPr lang="en-US"/>
              <a:t>Maybe I shouldn’t have told her that…</a:t>
            </a:r>
          </a:p>
        </p:txBody>
      </p:sp>
      <p:sp>
        <p:nvSpPr>
          <p:cNvPr id="94215" name="AutoShape 7"/>
          <p:cNvSpPr>
            <a:spLocks noChangeArrowheads="1"/>
          </p:cNvSpPr>
          <p:nvPr/>
        </p:nvSpPr>
        <p:spPr bwMode="auto">
          <a:xfrm>
            <a:off x="3962400" y="3810000"/>
            <a:ext cx="4648200" cy="1295400"/>
          </a:xfrm>
          <a:prstGeom prst="cloudCallout">
            <a:avLst>
              <a:gd name="adj1" fmla="val -55361"/>
              <a:gd name="adj2" fmla="val -68870"/>
            </a:avLst>
          </a:prstGeom>
          <a:solidFill>
            <a:schemeClr val="accent1"/>
          </a:solidFill>
          <a:ln w="9525">
            <a:solidFill>
              <a:schemeClr val="tx1"/>
            </a:solidFill>
            <a:round/>
            <a:headEnd/>
            <a:tailEnd/>
          </a:ln>
          <a:effectLst/>
        </p:spPr>
        <p:txBody>
          <a:bodyPr/>
          <a:lstStyle/>
          <a:p>
            <a:pPr algn="ctr"/>
            <a:r>
              <a:rPr lang="en-US" b="1" dirty="0"/>
              <a:t>I hope my face didn’t react</a:t>
            </a:r>
            <a:r>
              <a:rPr lang="en-US" dirty="0"/>
              <a:t>.</a:t>
            </a:r>
          </a:p>
        </p:txBody>
      </p:sp>
      <p:sp>
        <p:nvSpPr>
          <p:cNvPr id="94216" name="AutoShape 8"/>
          <p:cNvSpPr>
            <a:spLocks noChangeArrowheads="1"/>
          </p:cNvSpPr>
          <p:nvPr/>
        </p:nvSpPr>
        <p:spPr bwMode="auto">
          <a:xfrm>
            <a:off x="0" y="1905000"/>
            <a:ext cx="2057400" cy="4953000"/>
          </a:xfrm>
          <a:prstGeom prst="cloudCallout">
            <a:avLst>
              <a:gd name="adj1" fmla="val 71218"/>
              <a:gd name="adj2" fmla="val -7435"/>
            </a:avLst>
          </a:prstGeom>
          <a:solidFill>
            <a:schemeClr val="accent1"/>
          </a:solidFill>
          <a:ln w="9525">
            <a:solidFill>
              <a:schemeClr val="tx1"/>
            </a:solidFill>
            <a:round/>
            <a:headEnd/>
            <a:tailEnd/>
          </a:ln>
          <a:effectLst/>
        </p:spPr>
        <p:txBody>
          <a:bodyPr/>
          <a:lstStyle/>
          <a:p>
            <a:pPr algn="ctr"/>
            <a:r>
              <a:rPr lang="en-US" b="1" dirty="0"/>
              <a:t>She didn’t like that.  No way am I going to answer any more questions.</a:t>
            </a:r>
          </a:p>
        </p:txBody>
      </p:sp>
      <p:sp>
        <p:nvSpPr>
          <p:cNvPr id="94217" name="AutoShape 9"/>
          <p:cNvSpPr>
            <a:spLocks noChangeArrowheads="1"/>
          </p:cNvSpPr>
          <p:nvPr/>
        </p:nvSpPr>
        <p:spPr bwMode="auto">
          <a:xfrm>
            <a:off x="9144000" y="3733800"/>
            <a:ext cx="685800" cy="1981200"/>
          </a:xfrm>
          <a:prstGeom prst="cloudCallout">
            <a:avLst>
              <a:gd name="adj1" fmla="val -49956"/>
              <a:gd name="adj2" fmla="val -47417"/>
            </a:avLst>
          </a:prstGeom>
          <a:solidFill>
            <a:schemeClr val="accent1"/>
          </a:solidFill>
          <a:ln w="9525">
            <a:solidFill>
              <a:schemeClr val="tx1"/>
            </a:solidFill>
            <a:round/>
            <a:headEnd/>
            <a:tailEnd/>
          </a:ln>
          <a:effectLst/>
        </p:spPr>
        <p:txBody>
          <a:bodyPr/>
          <a:lstStyle/>
          <a:p>
            <a:pPr algn="ctr"/>
            <a:r>
              <a:rPr lang="en-US" dirty="0"/>
              <a:t>Why are all of these bubble coming out of our heads?</a:t>
            </a:r>
          </a:p>
        </p:txBody>
      </p:sp>
      <p:sp>
        <p:nvSpPr>
          <p:cNvPr id="9" name="Date Placeholder 8"/>
          <p:cNvSpPr>
            <a:spLocks noGrp="1"/>
          </p:cNvSpPr>
          <p:nvPr>
            <p:ph type="dt" sz="half" idx="10"/>
          </p:nvPr>
        </p:nvSpPr>
        <p:spPr/>
        <p:txBody>
          <a:bodyPr/>
          <a:lstStyle/>
          <a:p>
            <a:r>
              <a:rPr lang="en-US" smtClean="0"/>
              <a:t>7/5/2011</a:t>
            </a:r>
            <a:endParaRPr lang="en-US"/>
          </a:p>
        </p:txBody>
      </p:sp>
      <p:sp>
        <p:nvSpPr>
          <p:cNvPr id="10" name="Slide Number Placeholder 9"/>
          <p:cNvSpPr>
            <a:spLocks noGrp="1"/>
          </p:cNvSpPr>
          <p:nvPr>
            <p:ph type="sldNum" sz="quarter" idx="12"/>
          </p:nvPr>
        </p:nvSpPr>
        <p:spPr/>
        <p:txBody>
          <a:bodyPr>
            <a:normAutofit fontScale="85000" lnSpcReduction="20000"/>
          </a:bodyPr>
          <a:lstStyle/>
          <a:p>
            <a:fld id="{343ED041-4526-476B-928E-8718372F2438}" type="slidenum">
              <a:rPr lang="en-US" smtClean="0"/>
              <a:t>33</a:t>
            </a:fld>
            <a:endParaRPr lang="en-US"/>
          </a:p>
        </p:txBody>
      </p:sp>
      <p:sp>
        <p:nvSpPr>
          <p:cNvPr id="11" name="Footer Placeholder 10"/>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3000"/>
                                  </p:stCondLst>
                                  <p:childTnLst>
                                    <p:set>
                                      <p:cBhvr>
                                        <p:cTn id="6" dur="1" fill="hold">
                                          <p:stCondLst>
                                            <p:cond delay="0"/>
                                          </p:stCondLst>
                                        </p:cTn>
                                        <p:tgtEl>
                                          <p:spTgt spid="94213"/>
                                        </p:tgtEl>
                                        <p:attrNameLst>
                                          <p:attrName>style.visibility</p:attrName>
                                        </p:attrNameLst>
                                      </p:cBhvr>
                                      <p:to>
                                        <p:strVal val="visible"/>
                                      </p:to>
                                    </p:set>
                                    <p:animEffect transition="in" filter="blinds(horizontal)">
                                      <p:cBhvr>
                                        <p:cTn id="7" dur="500"/>
                                        <p:tgtEl>
                                          <p:spTgt spid="94213"/>
                                        </p:tgtEl>
                                      </p:cBhvr>
                                    </p:animEffect>
                                  </p:childTnLst>
                                </p:cTn>
                              </p:par>
                            </p:childTnLst>
                          </p:cTn>
                        </p:par>
                        <p:par>
                          <p:cTn id="8" fill="hold">
                            <p:stCondLst>
                              <p:cond delay="3500"/>
                            </p:stCondLst>
                            <p:childTnLst>
                              <p:par>
                                <p:cTn id="9" presetID="2" presetClass="entr" presetSubtype="4" fill="hold" grpId="0" nodeType="afterEffect">
                                  <p:stCondLst>
                                    <p:cond delay="3000"/>
                                  </p:stCondLst>
                                  <p:childTnLst>
                                    <p:set>
                                      <p:cBhvr>
                                        <p:cTn id="10" dur="1" fill="hold">
                                          <p:stCondLst>
                                            <p:cond delay="0"/>
                                          </p:stCondLst>
                                        </p:cTn>
                                        <p:tgtEl>
                                          <p:spTgt spid="94214"/>
                                        </p:tgtEl>
                                        <p:attrNameLst>
                                          <p:attrName>style.visibility</p:attrName>
                                        </p:attrNameLst>
                                      </p:cBhvr>
                                      <p:to>
                                        <p:strVal val="visible"/>
                                      </p:to>
                                    </p:set>
                                    <p:anim calcmode="lin" valueType="num">
                                      <p:cBhvr additive="base">
                                        <p:cTn id="11" dur="500" fill="hold"/>
                                        <p:tgtEl>
                                          <p:spTgt spid="94214"/>
                                        </p:tgtEl>
                                        <p:attrNameLst>
                                          <p:attrName>ppt_x</p:attrName>
                                        </p:attrNameLst>
                                      </p:cBhvr>
                                      <p:tavLst>
                                        <p:tav tm="0">
                                          <p:val>
                                            <p:strVal val="#ppt_x"/>
                                          </p:val>
                                        </p:tav>
                                        <p:tav tm="100000">
                                          <p:val>
                                            <p:strVal val="#ppt_x"/>
                                          </p:val>
                                        </p:tav>
                                      </p:tavLst>
                                    </p:anim>
                                    <p:anim calcmode="lin" valueType="num">
                                      <p:cBhvr additive="base">
                                        <p:cTn id="12" dur="500" fill="hold"/>
                                        <p:tgtEl>
                                          <p:spTgt spid="94214"/>
                                        </p:tgtEl>
                                        <p:attrNameLst>
                                          <p:attrName>ppt_y</p:attrName>
                                        </p:attrNameLst>
                                      </p:cBhvr>
                                      <p:tavLst>
                                        <p:tav tm="0">
                                          <p:val>
                                            <p:strVal val="1+#ppt_h/2"/>
                                          </p:val>
                                        </p:tav>
                                        <p:tav tm="100000">
                                          <p:val>
                                            <p:strVal val="#ppt_y"/>
                                          </p:val>
                                        </p:tav>
                                      </p:tavLst>
                                    </p:anim>
                                  </p:childTnLst>
                                </p:cTn>
                              </p:par>
                            </p:childTnLst>
                          </p:cTn>
                        </p:par>
                        <p:par>
                          <p:cTn id="13" fill="hold">
                            <p:stCondLst>
                              <p:cond delay="7000"/>
                            </p:stCondLst>
                            <p:childTnLst>
                              <p:par>
                                <p:cTn id="14" presetID="5" presetClass="entr" presetSubtype="10" fill="hold" grpId="0" nodeType="afterEffect">
                                  <p:stCondLst>
                                    <p:cond delay="3000"/>
                                  </p:stCondLst>
                                  <p:childTnLst>
                                    <p:set>
                                      <p:cBhvr>
                                        <p:cTn id="15" dur="1" fill="hold">
                                          <p:stCondLst>
                                            <p:cond delay="0"/>
                                          </p:stCondLst>
                                        </p:cTn>
                                        <p:tgtEl>
                                          <p:spTgt spid="94215"/>
                                        </p:tgtEl>
                                        <p:attrNameLst>
                                          <p:attrName>style.visibility</p:attrName>
                                        </p:attrNameLst>
                                      </p:cBhvr>
                                      <p:to>
                                        <p:strVal val="visible"/>
                                      </p:to>
                                    </p:set>
                                    <p:animEffect transition="in" filter="checkerboard(across)">
                                      <p:cBhvr>
                                        <p:cTn id="16" dur="500"/>
                                        <p:tgtEl>
                                          <p:spTgt spid="94215"/>
                                        </p:tgtEl>
                                      </p:cBhvr>
                                    </p:animEffect>
                                  </p:childTnLst>
                                </p:cTn>
                              </p:par>
                            </p:childTnLst>
                          </p:cTn>
                        </p:par>
                        <p:par>
                          <p:cTn id="17" fill="hold">
                            <p:stCondLst>
                              <p:cond delay="10500"/>
                            </p:stCondLst>
                            <p:childTnLst>
                              <p:par>
                                <p:cTn id="18" presetID="5" presetClass="entr" presetSubtype="10" fill="hold" grpId="0" nodeType="afterEffect">
                                  <p:stCondLst>
                                    <p:cond delay="3000"/>
                                  </p:stCondLst>
                                  <p:childTnLst>
                                    <p:set>
                                      <p:cBhvr>
                                        <p:cTn id="19" dur="1" fill="hold">
                                          <p:stCondLst>
                                            <p:cond delay="0"/>
                                          </p:stCondLst>
                                        </p:cTn>
                                        <p:tgtEl>
                                          <p:spTgt spid="94216"/>
                                        </p:tgtEl>
                                        <p:attrNameLst>
                                          <p:attrName>style.visibility</p:attrName>
                                        </p:attrNameLst>
                                      </p:cBhvr>
                                      <p:to>
                                        <p:strVal val="visible"/>
                                      </p:to>
                                    </p:set>
                                    <p:animEffect transition="in" filter="checkerboard(across)">
                                      <p:cBhvr>
                                        <p:cTn id="20" dur="500"/>
                                        <p:tgtEl>
                                          <p:spTgt spid="94216"/>
                                        </p:tgtEl>
                                      </p:cBhvr>
                                    </p:animEffect>
                                  </p:childTnLst>
                                </p:cTn>
                              </p:par>
                            </p:childTnLst>
                          </p:cTn>
                        </p:par>
                        <p:par>
                          <p:cTn id="21" fill="hold">
                            <p:stCondLst>
                              <p:cond delay="14000"/>
                            </p:stCondLst>
                            <p:childTnLst>
                              <p:par>
                                <p:cTn id="22" presetID="5" presetClass="entr" presetSubtype="10" fill="hold" grpId="0" nodeType="afterEffect">
                                  <p:stCondLst>
                                    <p:cond delay="3000"/>
                                  </p:stCondLst>
                                  <p:childTnLst>
                                    <p:set>
                                      <p:cBhvr>
                                        <p:cTn id="23" dur="1" fill="hold">
                                          <p:stCondLst>
                                            <p:cond delay="0"/>
                                          </p:stCondLst>
                                        </p:cTn>
                                        <p:tgtEl>
                                          <p:spTgt spid="94217"/>
                                        </p:tgtEl>
                                        <p:attrNameLst>
                                          <p:attrName>style.visibility</p:attrName>
                                        </p:attrNameLst>
                                      </p:cBhvr>
                                      <p:to>
                                        <p:strVal val="visible"/>
                                      </p:to>
                                    </p:set>
                                    <p:animEffect transition="in" filter="checkerboard(across)">
                                      <p:cBhvr>
                                        <p:cTn id="24" dur="500"/>
                                        <p:tgtEl>
                                          <p:spTgt spid="94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nimBg="1" autoUpdateAnimBg="0"/>
      <p:bldP spid="94214" grpId="0" animBg="1" autoUpdateAnimBg="0"/>
      <p:bldP spid="94215" grpId="0" animBg="1" autoUpdateAnimBg="0"/>
      <p:bldP spid="94216" grpId="0" animBg="1" autoUpdateAnimBg="0"/>
      <p:bldP spid="94217"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905000" y="457200"/>
            <a:ext cx="7021513" cy="1143000"/>
          </a:xfrm>
        </p:spPr>
        <p:txBody>
          <a:bodyPr/>
          <a:lstStyle/>
          <a:p>
            <a:r>
              <a:rPr lang="en-US"/>
              <a:t>Conducting the Interview</a:t>
            </a:r>
          </a:p>
        </p:txBody>
      </p:sp>
      <p:sp>
        <p:nvSpPr>
          <p:cNvPr id="90115" name="Rectangle 3"/>
          <p:cNvSpPr>
            <a:spLocks noGrp="1" noChangeArrowheads="1"/>
          </p:cNvSpPr>
          <p:nvPr>
            <p:ph sz="quarter" idx="1"/>
          </p:nvPr>
        </p:nvSpPr>
        <p:spPr>
          <a:xfrm>
            <a:off x="1371600" y="2209800"/>
            <a:ext cx="7772400" cy="609600"/>
          </a:xfrm>
        </p:spPr>
        <p:txBody>
          <a:bodyPr/>
          <a:lstStyle/>
          <a:p>
            <a:pPr marL="609600" indent="-609600">
              <a:buFontTx/>
              <a:buNone/>
            </a:pPr>
            <a:r>
              <a:rPr lang="en-US"/>
              <a:t>6. Put questions into perspective.</a:t>
            </a:r>
          </a:p>
        </p:txBody>
      </p:sp>
      <p:sp>
        <p:nvSpPr>
          <p:cNvPr id="90116" name="Rectangle 4"/>
          <p:cNvSpPr>
            <a:spLocks noChangeArrowheads="1"/>
          </p:cNvSpPr>
          <p:nvPr/>
        </p:nvSpPr>
        <p:spPr bwMode="auto">
          <a:xfrm>
            <a:off x="2362200" y="3048000"/>
            <a:ext cx="5334000" cy="685800"/>
          </a:xfrm>
          <a:prstGeom prst="rect">
            <a:avLst/>
          </a:prstGeom>
          <a:noFill/>
          <a:ln w="9525">
            <a:noFill/>
            <a:miter lim="800000"/>
            <a:headEnd/>
            <a:tailEnd/>
          </a:ln>
          <a:effectLst/>
        </p:spPr>
        <p:txBody>
          <a:bodyPr/>
          <a:lstStyle/>
          <a:p>
            <a:pPr marL="609600" indent="-609600">
              <a:spcBef>
                <a:spcPct val="20000"/>
              </a:spcBef>
            </a:pPr>
            <a:r>
              <a:rPr lang="en-US" sz="3200">
                <a:latin typeface="Arial Narrow" pitchFamily="34" charset="0"/>
              </a:rPr>
              <a:t>7. Ask only one question at a time</a:t>
            </a:r>
          </a:p>
        </p:txBody>
      </p:sp>
      <p:sp>
        <p:nvSpPr>
          <p:cNvPr id="90118" name="Rectangle 6"/>
          <p:cNvSpPr>
            <a:spLocks noChangeArrowheads="1"/>
          </p:cNvSpPr>
          <p:nvPr/>
        </p:nvSpPr>
        <p:spPr bwMode="auto">
          <a:xfrm>
            <a:off x="3124200" y="3810000"/>
            <a:ext cx="5105400" cy="609600"/>
          </a:xfrm>
          <a:prstGeom prst="rect">
            <a:avLst/>
          </a:prstGeom>
          <a:noFill/>
          <a:ln w="9525">
            <a:noFill/>
            <a:miter lim="800000"/>
            <a:headEnd/>
            <a:tailEnd/>
          </a:ln>
          <a:effectLst/>
        </p:spPr>
        <p:txBody>
          <a:bodyPr/>
          <a:lstStyle/>
          <a:p>
            <a:pPr marL="609600" indent="-609600">
              <a:spcBef>
                <a:spcPct val="20000"/>
              </a:spcBef>
            </a:pPr>
            <a:r>
              <a:rPr lang="en-US" sz="3200" dirty="0">
                <a:latin typeface="Arial Narrow" pitchFamily="34" charset="0"/>
              </a:rPr>
              <a:t>8. Use </a:t>
            </a:r>
            <a:r>
              <a:rPr lang="en-US" sz="3200" dirty="0" smtClean="0">
                <a:latin typeface="Arial Narrow" pitchFamily="34" charset="0"/>
              </a:rPr>
              <a:t>role </a:t>
            </a:r>
            <a:r>
              <a:rPr lang="en-US" sz="3200" dirty="0">
                <a:latin typeface="Arial Narrow" pitchFamily="34" charset="0"/>
              </a:rPr>
              <a:t>playing or simulation </a:t>
            </a:r>
          </a:p>
        </p:txBody>
      </p:sp>
      <p:sp>
        <p:nvSpPr>
          <p:cNvPr id="90120" name="Rectangle 8"/>
          <p:cNvSpPr>
            <a:spLocks noChangeArrowheads="1"/>
          </p:cNvSpPr>
          <p:nvPr/>
        </p:nvSpPr>
        <p:spPr bwMode="auto">
          <a:xfrm>
            <a:off x="1143000" y="4572000"/>
            <a:ext cx="7772400" cy="1066800"/>
          </a:xfrm>
          <a:prstGeom prst="rect">
            <a:avLst/>
          </a:prstGeom>
          <a:noFill/>
          <a:ln w="9525">
            <a:noFill/>
            <a:miter lim="800000"/>
            <a:headEnd/>
            <a:tailEnd/>
          </a:ln>
          <a:effectLst/>
        </p:spPr>
        <p:txBody>
          <a:bodyPr/>
          <a:lstStyle/>
          <a:p>
            <a:pPr marL="609600" indent="-609600">
              <a:spcBef>
                <a:spcPct val="20000"/>
              </a:spcBef>
            </a:pPr>
            <a:r>
              <a:rPr lang="en-US" sz="2800">
                <a:latin typeface="Arial Narrow" pitchFamily="34" charset="0"/>
              </a:rPr>
              <a:t>9. Avoid disagreements, sarcasm, or correcting dates and facts.  Admit a mistake if you make one.</a:t>
            </a:r>
          </a:p>
        </p:txBody>
      </p:sp>
      <p:sp>
        <p:nvSpPr>
          <p:cNvPr id="90121" name="Rectangle 9"/>
          <p:cNvSpPr>
            <a:spLocks noChangeArrowheads="1"/>
          </p:cNvSpPr>
          <p:nvPr/>
        </p:nvSpPr>
        <p:spPr bwMode="auto">
          <a:xfrm>
            <a:off x="1828800" y="5715000"/>
            <a:ext cx="7010400" cy="685800"/>
          </a:xfrm>
          <a:prstGeom prst="rect">
            <a:avLst/>
          </a:prstGeom>
          <a:noFill/>
          <a:ln w="9525">
            <a:noFill/>
            <a:miter lim="800000"/>
            <a:headEnd/>
            <a:tailEnd/>
          </a:ln>
          <a:effectLst/>
        </p:spPr>
        <p:txBody>
          <a:bodyPr/>
          <a:lstStyle/>
          <a:p>
            <a:pPr marL="609600" indent="-609600">
              <a:spcBef>
                <a:spcPct val="20000"/>
              </a:spcBef>
            </a:pPr>
            <a:r>
              <a:rPr lang="en-US" sz="3200" dirty="0">
                <a:latin typeface="Arial Narrow" pitchFamily="34" charset="0"/>
              </a:rPr>
              <a:t>11. Record the interview if </a:t>
            </a:r>
            <a:r>
              <a:rPr lang="en-US" sz="3200" dirty="0" smtClean="0">
                <a:latin typeface="Arial Narrow" pitchFamily="34" charset="0"/>
              </a:rPr>
              <a:t>possible</a:t>
            </a:r>
            <a:endParaRPr lang="en-US" sz="3200" dirty="0">
              <a:latin typeface="Arial Narrow" pitchFamily="34" charset="0"/>
            </a:endParaRPr>
          </a:p>
        </p:txBody>
      </p:sp>
      <p:sp>
        <p:nvSpPr>
          <p:cNvPr id="8" name="Date Placeholder 7"/>
          <p:cNvSpPr>
            <a:spLocks noGrp="1"/>
          </p:cNvSpPr>
          <p:nvPr>
            <p:ph type="dt" sz="half" idx="10"/>
          </p:nvPr>
        </p:nvSpPr>
        <p:spPr/>
        <p:txBody>
          <a:bodyPr/>
          <a:lstStyle/>
          <a:p>
            <a:r>
              <a:rPr lang="en-US" smtClean="0"/>
              <a:t>7/5/2011</a:t>
            </a:r>
            <a:endParaRPr lang="en-US"/>
          </a:p>
        </p:txBody>
      </p:sp>
      <p:sp>
        <p:nvSpPr>
          <p:cNvPr id="9" name="Slide Number Placeholder 8"/>
          <p:cNvSpPr>
            <a:spLocks noGrp="1"/>
          </p:cNvSpPr>
          <p:nvPr>
            <p:ph type="sldNum" sz="quarter" idx="12"/>
          </p:nvPr>
        </p:nvSpPr>
        <p:spPr/>
        <p:txBody>
          <a:bodyPr>
            <a:normAutofit fontScale="85000" lnSpcReduction="20000"/>
          </a:bodyPr>
          <a:lstStyle/>
          <a:p>
            <a:fld id="{343ED041-4526-476B-928E-8718372F2438}" type="slidenum">
              <a:rPr lang="en-US" smtClean="0"/>
              <a:t>34</a:t>
            </a:fld>
            <a:endParaRPr lang="en-US"/>
          </a:p>
        </p:txBody>
      </p:sp>
      <p:sp>
        <p:nvSpPr>
          <p:cNvPr id="10" name="Footer Placeholder 9"/>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dissolve">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116">
                                            <p:txEl>
                                              <p:pRg st="0" end="0"/>
                                            </p:txEl>
                                          </p:spTgt>
                                        </p:tgtEl>
                                        <p:attrNameLst>
                                          <p:attrName>style.visibility</p:attrName>
                                        </p:attrNameLst>
                                      </p:cBhvr>
                                      <p:to>
                                        <p:strVal val="visible"/>
                                      </p:to>
                                    </p:set>
                                    <p:animEffect transition="in" filter="dissolve">
                                      <p:cBhvr>
                                        <p:cTn id="12" dur="500"/>
                                        <p:tgtEl>
                                          <p:spTgt spid="901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118">
                                            <p:txEl>
                                              <p:pRg st="0" end="0"/>
                                            </p:txEl>
                                          </p:spTgt>
                                        </p:tgtEl>
                                        <p:attrNameLst>
                                          <p:attrName>style.visibility</p:attrName>
                                        </p:attrNameLst>
                                      </p:cBhvr>
                                      <p:to>
                                        <p:strVal val="visible"/>
                                      </p:to>
                                    </p:set>
                                    <p:animEffect transition="in" filter="dissolve">
                                      <p:cBhvr>
                                        <p:cTn id="17" dur="500"/>
                                        <p:tgtEl>
                                          <p:spTgt spid="901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0120">
                                            <p:txEl>
                                              <p:pRg st="0" end="0"/>
                                            </p:txEl>
                                          </p:spTgt>
                                        </p:tgtEl>
                                        <p:attrNameLst>
                                          <p:attrName>style.visibility</p:attrName>
                                        </p:attrNameLst>
                                      </p:cBhvr>
                                      <p:to>
                                        <p:strVal val="visible"/>
                                      </p:to>
                                    </p:set>
                                    <p:animEffect transition="in" filter="dissolve">
                                      <p:cBhvr>
                                        <p:cTn id="22" dur="500"/>
                                        <p:tgtEl>
                                          <p:spTgt spid="901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0121">
                                            <p:txEl>
                                              <p:pRg st="0" end="0"/>
                                            </p:txEl>
                                          </p:spTgt>
                                        </p:tgtEl>
                                        <p:attrNameLst>
                                          <p:attrName>style.visibility</p:attrName>
                                        </p:attrNameLst>
                                      </p:cBhvr>
                                      <p:to>
                                        <p:strVal val="visible"/>
                                      </p:to>
                                    </p:set>
                                    <p:animEffect transition="in" filter="dissolve">
                                      <p:cBhvr>
                                        <p:cTn id="27" dur="500"/>
                                        <p:tgtEl>
                                          <p:spTgt spid="901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6" grpId="0" build="p" autoUpdateAnimBg="0"/>
      <p:bldP spid="90118" grpId="0" build="p" autoUpdateAnimBg="0"/>
      <p:bldP spid="90120" grpId="0" build="p" autoUpdateAnimBg="0"/>
      <p:bldP spid="9012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Studies</a:t>
            </a:r>
            <a:endParaRPr lang="en-US" dirty="0"/>
          </a:p>
        </p:txBody>
      </p:sp>
      <p:sp>
        <p:nvSpPr>
          <p:cNvPr id="3" name="Content Placeholder 2"/>
          <p:cNvSpPr>
            <a:spLocks noGrp="1"/>
          </p:cNvSpPr>
          <p:nvPr>
            <p:ph sz="quarter" idx="1"/>
          </p:nvPr>
        </p:nvSpPr>
        <p:spPr/>
        <p:txBody>
          <a:bodyPr/>
          <a:lstStyle/>
          <a:p>
            <a:endParaRPr lang="en-US"/>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35</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Comparative Approaches</a:t>
            </a:r>
            <a:endParaRPr lang="en-US" dirty="0" smtClean="0"/>
          </a:p>
        </p:txBody>
      </p:sp>
      <p:sp>
        <p:nvSpPr>
          <p:cNvPr id="4099" name="Rectangle 3"/>
          <p:cNvSpPr>
            <a:spLocks noGrp="1" noChangeArrowheads="1"/>
          </p:cNvSpPr>
          <p:nvPr>
            <p:ph sz="quarter" idx="1"/>
          </p:nvPr>
        </p:nvSpPr>
        <p:spPr>
          <a:xfrm>
            <a:off x="152400" y="1828800"/>
            <a:ext cx="8686800" cy="5029200"/>
          </a:xfrm>
        </p:spPr>
        <p:txBody>
          <a:bodyPr/>
          <a:lstStyle/>
          <a:p>
            <a:pPr eaLnBrk="1" hangingPunct="1"/>
            <a:r>
              <a:rPr lang="en-US" smtClean="0">
                <a:solidFill>
                  <a:srgbClr val="003399"/>
                </a:solidFill>
              </a:rPr>
              <a:t>Causal comparative: inherent characteristics with group comparison</a:t>
            </a:r>
          </a:p>
          <a:p>
            <a:pPr eaLnBrk="1" hangingPunct="1"/>
            <a:r>
              <a:rPr lang="en-US" smtClean="0">
                <a:solidFill>
                  <a:srgbClr val="003399"/>
                </a:solidFill>
              </a:rPr>
              <a:t>Correlational research: inherent characteristics with continuous values, correlation tells strength and direction</a:t>
            </a:r>
          </a:p>
          <a:p>
            <a:pPr eaLnBrk="1" hangingPunct="1"/>
            <a:r>
              <a:rPr lang="en-US" smtClean="0">
                <a:solidFill>
                  <a:srgbClr val="003399"/>
                </a:solidFill>
              </a:rPr>
              <a:t>Where does the transformative paradigm take us?</a:t>
            </a:r>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36</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0"/>
            <a:ext cx="8991600" cy="1447800"/>
          </a:xfrm>
        </p:spPr>
        <p:txBody>
          <a:bodyPr/>
          <a:lstStyle/>
          <a:p>
            <a:pPr eaLnBrk="1" hangingPunct="1"/>
            <a:r>
              <a:rPr lang="en-US" smtClean="0">
                <a:solidFill>
                  <a:srgbClr val="000066"/>
                </a:solidFill>
              </a:rPr>
              <a:t>Social Justice &amp; Dimensions of Diversity</a:t>
            </a:r>
          </a:p>
        </p:txBody>
      </p:sp>
      <p:sp>
        <p:nvSpPr>
          <p:cNvPr id="6147" name="Rectangle 3"/>
          <p:cNvSpPr>
            <a:spLocks noGrp="1" noChangeArrowheads="1"/>
          </p:cNvSpPr>
          <p:nvPr>
            <p:ph sz="quarter" idx="1"/>
          </p:nvPr>
        </p:nvSpPr>
        <p:spPr>
          <a:xfrm>
            <a:off x="304800" y="1524000"/>
            <a:ext cx="8382000" cy="4495800"/>
          </a:xfrm>
        </p:spPr>
        <p:txBody>
          <a:bodyPr/>
          <a:lstStyle/>
          <a:p>
            <a:pPr eaLnBrk="1" hangingPunct="1"/>
            <a:r>
              <a:rPr lang="en-US" sz="2800" dirty="0" smtClean="0">
                <a:solidFill>
                  <a:srgbClr val="003399"/>
                </a:solidFill>
              </a:rPr>
              <a:t>Myth of homogeneity (Mertens, </a:t>
            </a:r>
            <a:r>
              <a:rPr lang="en-US" sz="2800" dirty="0" smtClean="0">
                <a:solidFill>
                  <a:srgbClr val="003399"/>
                </a:solidFill>
              </a:rPr>
              <a:t>2010)</a:t>
            </a:r>
            <a:endParaRPr lang="en-US" sz="2800" dirty="0" smtClean="0">
              <a:solidFill>
                <a:srgbClr val="003399"/>
              </a:solidFill>
            </a:endParaRPr>
          </a:p>
          <a:p>
            <a:pPr eaLnBrk="1" hangingPunct="1"/>
            <a:r>
              <a:rPr lang="en-US" sz="2800" dirty="0" smtClean="0">
                <a:solidFill>
                  <a:srgbClr val="003399"/>
                </a:solidFill>
              </a:rPr>
              <a:t>Sampling with dimensions of diversity in mind: Who needs to be included? How can people be included in the most appropriate way? </a:t>
            </a:r>
          </a:p>
          <a:p>
            <a:pPr eaLnBrk="1" hangingPunct="1"/>
            <a:r>
              <a:rPr lang="en-US" sz="2800" dirty="0" smtClean="0">
                <a:solidFill>
                  <a:srgbClr val="003399"/>
                </a:solidFill>
              </a:rPr>
              <a:t>Gertrude Stein: Rose is a rose is a rose…</a:t>
            </a:r>
          </a:p>
          <a:p>
            <a:pPr eaLnBrk="1" hangingPunct="1"/>
            <a:r>
              <a:rPr lang="en-US" sz="2800" dirty="0" smtClean="0">
                <a:solidFill>
                  <a:srgbClr val="003399"/>
                </a:solidFill>
              </a:rPr>
              <a:t>But, is </a:t>
            </a:r>
            <a:r>
              <a:rPr lang="en-US" sz="2800" dirty="0" smtClean="0">
                <a:solidFill>
                  <a:srgbClr val="003399"/>
                </a:solidFill>
              </a:rPr>
              <a:t>Kazakhstani, a Kazakhstani, a Kazakhstani? </a:t>
            </a:r>
            <a:endParaRPr lang="en-US" sz="2800" dirty="0" smtClean="0">
              <a:solidFill>
                <a:srgbClr val="003399"/>
              </a:solidFill>
            </a:endParaRPr>
          </a:p>
          <a:p>
            <a:pPr eaLnBrk="1" hangingPunct="1"/>
            <a:r>
              <a:rPr lang="en-US" sz="2800" dirty="0" smtClean="0">
                <a:solidFill>
                  <a:srgbClr val="003399"/>
                </a:solidFill>
              </a:rPr>
              <a:t>Is a person with a disability a person with a disability a person with a disability? (Mertens &amp; McLaughlin, 2004)</a:t>
            </a:r>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37</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Dimensions of Diversity </a:t>
            </a:r>
          </a:p>
        </p:txBody>
      </p:sp>
      <p:sp>
        <p:nvSpPr>
          <p:cNvPr id="7171" name="Rectangle 3"/>
          <p:cNvSpPr>
            <a:spLocks noGrp="1" noChangeArrowheads="1"/>
          </p:cNvSpPr>
          <p:nvPr>
            <p:ph sz="quarter" idx="1"/>
          </p:nvPr>
        </p:nvSpPr>
        <p:spPr>
          <a:xfrm>
            <a:off x="914400" y="1676400"/>
            <a:ext cx="8229600" cy="5181600"/>
          </a:xfrm>
        </p:spPr>
        <p:txBody>
          <a:bodyPr/>
          <a:lstStyle/>
          <a:p>
            <a:pPr eaLnBrk="1" hangingPunct="1"/>
            <a:r>
              <a:rPr lang="en-US" dirty="0" smtClean="0">
                <a:solidFill>
                  <a:srgbClr val="003399"/>
                </a:solidFill>
              </a:rPr>
              <a:t>US Based:</a:t>
            </a:r>
          </a:p>
          <a:p>
            <a:pPr eaLnBrk="1" hangingPunct="1"/>
            <a:r>
              <a:rPr lang="en-US" sz="2400" dirty="0" smtClean="0">
                <a:solidFill>
                  <a:srgbClr val="003399"/>
                </a:solidFill>
              </a:rPr>
              <a:t>Race/ethnicity</a:t>
            </a:r>
          </a:p>
          <a:p>
            <a:pPr lvl="1" eaLnBrk="1" hangingPunct="1"/>
            <a:r>
              <a:rPr lang="en-US" sz="2400" dirty="0" smtClean="0">
                <a:solidFill>
                  <a:srgbClr val="003399"/>
                </a:solidFill>
              </a:rPr>
              <a:t>Asian American/Pacific Islander</a:t>
            </a:r>
          </a:p>
          <a:p>
            <a:pPr lvl="1" eaLnBrk="1" hangingPunct="1"/>
            <a:r>
              <a:rPr lang="en-US" sz="2400" dirty="0" smtClean="0">
                <a:solidFill>
                  <a:srgbClr val="003399"/>
                </a:solidFill>
              </a:rPr>
              <a:t>African Americans</a:t>
            </a:r>
          </a:p>
          <a:p>
            <a:pPr lvl="1" eaLnBrk="1" hangingPunct="1"/>
            <a:r>
              <a:rPr lang="en-US" sz="2400" dirty="0" smtClean="0">
                <a:solidFill>
                  <a:srgbClr val="003399"/>
                </a:solidFill>
              </a:rPr>
              <a:t>Hispanics</a:t>
            </a:r>
          </a:p>
          <a:p>
            <a:pPr lvl="1" eaLnBrk="1" hangingPunct="1"/>
            <a:r>
              <a:rPr lang="en-US" sz="2400" dirty="0" smtClean="0">
                <a:solidFill>
                  <a:srgbClr val="003399"/>
                </a:solidFill>
              </a:rPr>
              <a:t>American Indians</a:t>
            </a:r>
          </a:p>
          <a:p>
            <a:pPr eaLnBrk="1" hangingPunct="1"/>
            <a:r>
              <a:rPr lang="en-US" sz="2400" dirty="0" smtClean="0">
                <a:solidFill>
                  <a:srgbClr val="003399"/>
                </a:solidFill>
              </a:rPr>
              <a:t>Disability</a:t>
            </a:r>
          </a:p>
          <a:p>
            <a:pPr eaLnBrk="1" hangingPunct="1"/>
            <a:r>
              <a:rPr lang="en-US" sz="2400" dirty="0" smtClean="0">
                <a:solidFill>
                  <a:srgbClr val="003399"/>
                </a:solidFill>
              </a:rPr>
              <a:t>Gender</a:t>
            </a:r>
          </a:p>
          <a:p>
            <a:pPr eaLnBrk="1" hangingPunct="1"/>
            <a:r>
              <a:rPr lang="en-US" sz="2400" dirty="0" smtClean="0">
                <a:solidFill>
                  <a:srgbClr val="003399"/>
                </a:solidFill>
              </a:rPr>
              <a:t>What are the important dimensions in your area of study?</a:t>
            </a:r>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38</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219200"/>
          </a:xfrm>
        </p:spPr>
        <p:txBody>
          <a:bodyPr>
            <a:normAutofit fontScale="90000"/>
          </a:bodyPr>
          <a:lstStyle/>
          <a:p>
            <a:pPr eaLnBrk="1" hangingPunct="1"/>
            <a:r>
              <a:rPr lang="en-US" dirty="0" smtClean="0">
                <a:solidFill>
                  <a:srgbClr val="000066"/>
                </a:solidFill>
              </a:rPr>
              <a:t>Re-framing sampling </a:t>
            </a:r>
            <a:r>
              <a:rPr lang="en-US" dirty="0" smtClean="0">
                <a:solidFill>
                  <a:srgbClr val="000066"/>
                </a:solidFill>
              </a:rPr>
              <a:t/>
            </a:r>
            <a:br>
              <a:rPr lang="en-US" dirty="0" smtClean="0">
                <a:solidFill>
                  <a:srgbClr val="000066"/>
                </a:solidFill>
              </a:rPr>
            </a:br>
            <a:r>
              <a:rPr lang="en-US" dirty="0" smtClean="0">
                <a:solidFill>
                  <a:srgbClr val="000066"/>
                </a:solidFill>
              </a:rPr>
              <a:t>with </a:t>
            </a:r>
            <a:r>
              <a:rPr lang="en-US" dirty="0" smtClean="0">
                <a:solidFill>
                  <a:srgbClr val="000066"/>
                </a:solidFill>
              </a:rPr>
              <a:t>a transformative eye</a:t>
            </a:r>
          </a:p>
        </p:txBody>
      </p:sp>
      <p:sp>
        <p:nvSpPr>
          <p:cNvPr id="8195" name="Rectangle 3"/>
          <p:cNvSpPr>
            <a:spLocks noGrp="1" noChangeArrowheads="1"/>
          </p:cNvSpPr>
          <p:nvPr>
            <p:ph sz="quarter" idx="1"/>
          </p:nvPr>
        </p:nvSpPr>
        <p:spPr>
          <a:xfrm>
            <a:off x="868363" y="2352675"/>
            <a:ext cx="7475537" cy="2832100"/>
          </a:xfrm>
        </p:spPr>
        <p:txBody>
          <a:bodyPr>
            <a:normAutofit lnSpcReduction="10000"/>
          </a:bodyPr>
          <a:lstStyle/>
          <a:p>
            <a:pPr eaLnBrk="1" hangingPunct="1">
              <a:lnSpc>
                <a:spcPct val="90000"/>
              </a:lnSpc>
            </a:pPr>
            <a:r>
              <a:rPr lang="en-US" smtClean="0">
                <a:solidFill>
                  <a:srgbClr val="003399"/>
                </a:solidFill>
              </a:rPr>
              <a:t>Myth of homogeneity</a:t>
            </a:r>
          </a:p>
          <a:p>
            <a:pPr eaLnBrk="1" hangingPunct="1">
              <a:lnSpc>
                <a:spcPct val="90000"/>
              </a:lnSpc>
            </a:pPr>
            <a:r>
              <a:rPr lang="en-US" smtClean="0">
                <a:solidFill>
                  <a:srgbClr val="003399"/>
                </a:solidFill>
              </a:rPr>
              <a:t>Understanding the dimensions of importance</a:t>
            </a:r>
          </a:p>
          <a:p>
            <a:pPr eaLnBrk="1" hangingPunct="1">
              <a:lnSpc>
                <a:spcPct val="90000"/>
              </a:lnSpc>
            </a:pPr>
            <a:r>
              <a:rPr lang="en-US" smtClean="0">
                <a:solidFill>
                  <a:srgbClr val="003399"/>
                </a:solidFill>
              </a:rPr>
              <a:t>Theoretically important characteristics (e.g., trust)</a:t>
            </a:r>
          </a:p>
          <a:p>
            <a:pPr eaLnBrk="1" hangingPunct="1">
              <a:lnSpc>
                <a:spcPct val="90000"/>
              </a:lnSpc>
            </a:pPr>
            <a:r>
              <a:rPr lang="en-US" smtClean="0">
                <a:solidFill>
                  <a:srgbClr val="003399"/>
                </a:solidFill>
              </a:rPr>
              <a:t>Impact of labels (at risk vs. resilience)</a:t>
            </a:r>
          </a:p>
          <a:p>
            <a:pPr eaLnBrk="1" hangingPunct="1">
              <a:lnSpc>
                <a:spcPct val="90000"/>
              </a:lnSpc>
            </a:pPr>
            <a:r>
              <a:rPr lang="en-US" smtClean="0">
                <a:solidFill>
                  <a:srgbClr val="003399"/>
                </a:solidFill>
              </a:rPr>
              <a:t>Barriers? Cultural appropriateness?</a:t>
            </a:r>
          </a:p>
          <a:p>
            <a:pPr eaLnBrk="1" hangingPunct="1">
              <a:lnSpc>
                <a:spcPct val="90000"/>
              </a:lnSpc>
            </a:pPr>
            <a:endParaRPr lang="en-US" smtClean="0">
              <a:solidFill>
                <a:srgbClr val="003399"/>
              </a:solidFill>
            </a:endParaRPr>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39</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Methods Options</a:t>
            </a:r>
          </a:p>
        </p:txBody>
      </p:sp>
      <p:sp>
        <p:nvSpPr>
          <p:cNvPr id="8195" name="Rectangle 3"/>
          <p:cNvSpPr>
            <a:spLocks noGrp="1" noChangeArrowheads="1"/>
          </p:cNvSpPr>
          <p:nvPr>
            <p:ph sz="quarter" idx="1"/>
          </p:nvPr>
        </p:nvSpPr>
        <p:spPr>
          <a:xfrm>
            <a:off x="381000" y="1600200"/>
            <a:ext cx="8305800" cy="4876800"/>
          </a:xfrm>
        </p:spPr>
        <p:txBody>
          <a:bodyPr>
            <a:normAutofit/>
          </a:bodyPr>
          <a:lstStyle/>
          <a:p>
            <a:pPr>
              <a:lnSpc>
                <a:spcPct val="80000"/>
              </a:lnSpc>
            </a:pPr>
            <a:r>
              <a:rPr lang="en-US" sz="2500" dirty="0"/>
              <a:t>Quantitative approaches such as experimental, quasi-experimental, </a:t>
            </a:r>
            <a:r>
              <a:rPr lang="en-US" sz="2500" dirty="0" smtClean="0"/>
              <a:t>survey</a:t>
            </a:r>
            <a:r>
              <a:rPr lang="en-US" sz="2500" dirty="0"/>
              <a:t>, and </a:t>
            </a:r>
            <a:r>
              <a:rPr lang="en-US" sz="2500" dirty="0" smtClean="0"/>
              <a:t>comparative designs</a:t>
            </a:r>
            <a:endParaRPr lang="en-US" sz="2500" dirty="0"/>
          </a:p>
          <a:p>
            <a:pPr>
              <a:lnSpc>
                <a:spcPct val="80000"/>
              </a:lnSpc>
            </a:pPr>
            <a:r>
              <a:rPr lang="en-US" sz="2500" dirty="0"/>
              <a:t>Qualitative approaches such as group processes (e.g., focus groups or some indigenous methods), case studies, ethnographic research, phenomenological research, and PAR</a:t>
            </a:r>
          </a:p>
          <a:p>
            <a:pPr>
              <a:lnSpc>
                <a:spcPct val="80000"/>
              </a:lnSpc>
            </a:pPr>
            <a:r>
              <a:rPr lang="en-US" sz="2500" dirty="0"/>
              <a:t>Gender analysis is a mixed-methods approach that provides a framework for transformative research and evaluation that has potential for transfer to other groups that experience discrimination.</a:t>
            </a:r>
          </a:p>
          <a:p>
            <a:pPr>
              <a:lnSpc>
                <a:spcPct val="80000"/>
              </a:lnSpc>
            </a:pPr>
            <a:r>
              <a:rPr lang="en-US" sz="2500" dirty="0"/>
              <a:t>Mixed methods are most likely to be the approach of choice because of the need to integrate community perspectives into the inquiry process, thus necessitating collection of qualitative data during the research or evaluation process. (Mertens, 2009, TRE, p. 165).</a:t>
            </a:r>
          </a:p>
          <a:p>
            <a:pPr>
              <a:lnSpc>
                <a:spcPct val="80000"/>
              </a:lnSpc>
            </a:pPr>
            <a:endParaRPr lang="en-US" sz="2400" dirty="0"/>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4</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600200"/>
          </a:xfrm>
        </p:spPr>
        <p:txBody>
          <a:bodyPr/>
          <a:lstStyle/>
          <a:p>
            <a:pPr eaLnBrk="1" hangingPunct="1"/>
            <a:r>
              <a:rPr lang="en-US" sz="4000" smtClean="0">
                <a:solidFill>
                  <a:srgbClr val="000066"/>
                </a:solidFill>
              </a:rPr>
              <a:t>Diversity and Sampling Strategies</a:t>
            </a:r>
            <a:br>
              <a:rPr lang="en-US" sz="4000" smtClean="0">
                <a:solidFill>
                  <a:srgbClr val="000066"/>
                </a:solidFill>
              </a:rPr>
            </a:br>
            <a:r>
              <a:rPr lang="en-US" smtClean="0">
                <a:solidFill>
                  <a:srgbClr val="000066"/>
                </a:solidFill>
              </a:rPr>
              <a:t>Example: Deaf/HH court access</a:t>
            </a:r>
          </a:p>
        </p:txBody>
      </p:sp>
      <p:sp>
        <p:nvSpPr>
          <p:cNvPr id="9219" name="Rectangle 3"/>
          <p:cNvSpPr>
            <a:spLocks noGrp="1" noChangeArrowheads="1"/>
          </p:cNvSpPr>
          <p:nvPr>
            <p:ph sz="quarter" idx="1"/>
          </p:nvPr>
        </p:nvSpPr>
        <p:spPr>
          <a:xfrm>
            <a:off x="304800" y="1981200"/>
            <a:ext cx="8153400" cy="4876800"/>
          </a:xfrm>
        </p:spPr>
        <p:txBody>
          <a:bodyPr/>
          <a:lstStyle/>
          <a:p>
            <a:pPr eaLnBrk="1" hangingPunct="1">
              <a:lnSpc>
                <a:spcPct val="80000"/>
              </a:lnSpc>
            </a:pPr>
            <a:r>
              <a:rPr lang="en-US" sz="2800" b="1" smtClean="0">
                <a:solidFill>
                  <a:srgbClr val="003399"/>
                </a:solidFill>
              </a:rPr>
              <a:t>Communications modes:</a:t>
            </a:r>
          </a:p>
          <a:p>
            <a:pPr eaLnBrk="1" hangingPunct="1">
              <a:lnSpc>
                <a:spcPct val="80000"/>
              </a:lnSpc>
            </a:pPr>
            <a:r>
              <a:rPr lang="en-US" sz="2800" b="1" smtClean="0">
                <a:solidFill>
                  <a:srgbClr val="003399"/>
                </a:solidFill>
              </a:rPr>
              <a:t>American Sign Language; highly educated</a:t>
            </a:r>
          </a:p>
          <a:p>
            <a:pPr eaLnBrk="1" hangingPunct="1">
              <a:lnSpc>
                <a:spcPct val="80000"/>
              </a:lnSpc>
            </a:pPr>
            <a:r>
              <a:rPr lang="en-US" sz="2800" b="1" smtClean="0">
                <a:solidFill>
                  <a:srgbClr val="003399"/>
                </a:solidFill>
              </a:rPr>
              <a:t>ASL; limited education </a:t>
            </a:r>
          </a:p>
          <a:p>
            <a:pPr eaLnBrk="1" hangingPunct="1">
              <a:lnSpc>
                <a:spcPct val="80000"/>
              </a:lnSpc>
            </a:pPr>
            <a:r>
              <a:rPr lang="en-US" sz="2800" b="1" smtClean="0">
                <a:solidFill>
                  <a:srgbClr val="003399"/>
                </a:solidFill>
              </a:rPr>
              <a:t>Gesture/pantomime/limited signing/low literacy</a:t>
            </a:r>
          </a:p>
          <a:p>
            <a:pPr eaLnBrk="1" hangingPunct="1">
              <a:lnSpc>
                <a:spcPct val="80000"/>
              </a:lnSpc>
            </a:pPr>
            <a:r>
              <a:rPr lang="en-US" sz="2800" b="1" smtClean="0">
                <a:solidFill>
                  <a:srgbClr val="003399"/>
                </a:solidFill>
              </a:rPr>
              <a:t>Deaf/blind</a:t>
            </a:r>
          </a:p>
          <a:p>
            <a:pPr eaLnBrk="1" hangingPunct="1">
              <a:lnSpc>
                <a:spcPct val="80000"/>
              </a:lnSpc>
            </a:pPr>
            <a:r>
              <a:rPr lang="en-US" sz="2800" b="1" smtClean="0">
                <a:solidFill>
                  <a:srgbClr val="003399"/>
                </a:solidFill>
              </a:rPr>
              <a:t>Hard of hearing people with assistive listening devices</a:t>
            </a:r>
          </a:p>
          <a:p>
            <a:pPr eaLnBrk="1" hangingPunct="1">
              <a:lnSpc>
                <a:spcPct val="80000"/>
              </a:lnSpc>
            </a:pPr>
            <a:r>
              <a:rPr lang="en-US" sz="2800" b="1" smtClean="0">
                <a:solidFill>
                  <a:srgbClr val="003399"/>
                </a:solidFill>
              </a:rPr>
              <a:t>Oral deaf adults</a:t>
            </a:r>
          </a:p>
          <a:p>
            <a:pPr eaLnBrk="1" hangingPunct="1">
              <a:lnSpc>
                <a:spcPct val="80000"/>
              </a:lnSpc>
            </a:pPr>
            <a:r>
              <a:rPr lang="en-US" sz="2800" b="1" smtClean="0">
                <a:solidFill>
                  <a:srgbClr val="003399"/>
                </a:solidFill>
              </a:rPr>
              <a:t>Mexican sign language</a:t>
            </a:r>
          </a:p>
          <a:p>
            <a:pPr eaLnBrk="1" hangingPunct="1">
              <a:lnSpc>
                <a:spcPct val="80000"/>
              </a:lnSpc>
            </a:pPr>
            <a:r>
              <a:rPr lang="en-US" sz="2800" b="1" smtClean="0">
                <a:solidFill>
                  <a:srgbClr val="003399"/>
                </a:solidFill>
              </a:rPr>
              <a:t>Other dimensions of diversity: gender, race/ethnicity; status with court </a:t>
            </a:r>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40</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Critical Analysis</a:t>
            </a:r>
          </a:p>
        </p:txBody>
      </p:sp>
      <p:sp>
        <p:nvSpPr>
          <p:cNvPr id="10243" name="Rectangle 3"/>
          <p:cNvSpPr>
            <a:spLocks noGrp="1" noChangeArrowheads="1"/>
          </p:cNvSpPr>
          <p:nvPr>
            <p:ph sz="quarter" idx="1"/>
          </p:nvPr>
        </p:nvSpPr>
        <p:spPr/>
        <p:txBody>
          <a:bodyPr>
            <a:normAutofit lnSpcReduction="10000"/>
          </a:bodyPr>
          <a:lstStyle/>
          <a:p>
            <a:pPr eaLnBrk="1" hangingPunct="1"/>
            <a:r>
              <a:rPr lang="en-US" sz="2800" smtClean="0">
                <a:solidFill>
                  <a:srgbClr val="003399"/>
                </a:solidFill>
              </a:rPr>
              <a:t>Causal relationship assumed? Competing explanations?</a:t>
            </a:r>
          </a:p>
          <a:p>
            <a:pPr eaLnBrk="1" hangingPunct="1"/>
            <a:r>
              <a:rPr lang="en-US" sz="2800" smtClean="0">
                <a:solidFill>
                  <a:srgbClr val="003399"/>
                </a:solidFill>
              </a:rPr>
              <a:t>Comparable groups in causal comparative?</a:t>
            </a:r>
          </a:p>
          <a:p>
            <a:pPr eaLnBrk="1" hangingPunct="1"/>
            <a:r>
              <a:rPr lang="en-US" sz="2800" smtClean="0">
                <a:solidFill>
                  <a:srgbClr val="003399"/>
                </a:solidFill>
              </a:rPr>
              <a:t>Third variable cause both predictor and criterion variables?</a:t>
            </a:r>
          </a:p>
          <a:p>
            <a:pPr eaLnBrk="1" hangingPunct="1"/>
            <a:r>
              <a:rPr lang="en-US" sz="2800" smtClean="0">
                <a:solidFill>
                  <a:srgbClr val="003399"/>
                </a:solidFill>
              </a:rPr>
              <a:t>Sub groups analysis?</a:t>
            </a:r>
          </a:p>
          <a:p>
            <a:pPr eaLnBrk="1" hangingPunct="1"/>
            <a:r>
              <a:rPr lang="en-US" sz="2800" smtClean="0">
                <a:solidFill>
                  <a:srgbClr val="003399"/>
                </a:solidFill>
              </a:rPr>
              <a:t>Correlational: ordering of variables?</a:t>
            </a:r>
          </a:p>
          <a:p>
            <a:pPr eaLnBrk="1" hangingPunct="1"/>
            <a:r>
              <a:rPr lang="en-US" sz="2800" smtClean="0">
                <a:solidFill>
                  <a:srgbClr val="003399"/>
                </a:solidFill>
              </a:rPr>
              <a:t>Predictive studies: Other screening variables? Level of .8 or better?</a:t>
            </a:r>
          </a:p>
          <a:p>
            <a:pPr eaLnBrk="1" hangingPunct="1"/>
            <a:r>
              <a:rPr lang="en-US" sz="2800" smtClean="0">
                <a:solidFill>
                  <a:srgbClr val="003399"/>
                </a:solidFill>
              </a:rPr>
              <a:t>Reliability and range of variables</a:t>
            </a:r>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41</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Ethnography, Phenomenology, </a:t>
            </a:r>
            <a:r>
              <a:rPr lang="en-US" dirty="0" smtClean="0"/>
              <a:t>and Case Studies</a:t>
            </a:r>
            <a:endParaRPr lang="en-US"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lstStyle/>
          <a:p>
            <a:fld id="{343ED041-4526-476B-928E-8718372F2438}" type="slidenum">
              <a:rPr lang="en-US" smtClean="0"/>
              <a:t>42</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smtClean="0"/>
              <a:t>Qualitative Data Collection Methods</a:t>
            </a:r>
          </a:p>
        </p:txBody>
      </p:sp>
      <p:sp>
        <p:nvSpPr>
          <p:cNvPr id="33795" name="Rectangle 3"/>
          <p:cNvSpPr>
            <a:spLocks noGrp="1" noChangeArrowheads="1"/>
          </p:cNvSpPr>
          <p:nvPr>
            <p:ph sz="quarter" idx="1"/>
          </p:nvPr>
        </p:nvSpPr>
        <p:spPr/>
        <p:txBody>
          <a:bodyPr/>
          <a:lstStyle/>
          <a:p>
            <a:pPr marL="609600" indent="-609600" eaLnBrk="1" hangingPunct="1">
              <a:buFont typeface="Wingdings" pitchFamily="2" charset="2"/>
              <a:buAutoNum type="arabicPeriod"/>
            </a:pPr>
            <a:r>
              <a:rPr lang="en-US" smtClean="0"/>
              <a:t>Participant Observation</a:t>
            </a:r>
          </a:p>
          <a:p>
            <a:pPr marL="609600" indent="-609600" eaLnBrk="1" hangingPunct="1">
              <a:buFont typeface="Wingdings" pitchFamily="2" charset="2"/>
              <a:buAutoNum type="arabicPeriod"/>
            </a:pPr>
            <a:r>
              <a:rPr lang="en-US" smtClean="0"/>
              <a:t>Interviewing</a:t>
            </a:r>
          </a:p>
          <a:p>
            <a:pPr marL="609600" indent="-609600" eaLnBrk="1" hangingPunct="1">
              <a:buFont typeface="Wingdings" pitchFamily="2" charset="2"/>
              <a:buAutoNum type="arabicPeriod"/>
            </a:pPr>
            <a:r>
              <a:rPr lang="en-US" smtClean="0"/>
              <a:t>Document Review</a:t>
            </a:r>
          </a:p>
          <a:p>
            <a:pPr marL="609600" indent="-609600" eaLnBrk="1" hangingPunct="1">
              <a:buFont typeface="Wingdings" pitchFamily="2" charset="2"/>
              <a:buNone/>
            </a:pPr>
            <a:endParaRPr lang="en-US" smtClean="0"/>
          </a:p>
        </p:txBody>
      </p:sp>
      <p:sp>
        <p:nvSpPr>
          <p:cNvPr id="33796" name="Rectangle 4"/>
          <p:cNvSpPr>
            <a:spLocks noChangeArrowheads="1"/>
          </p:cNvSpPr>
          <p:nvPr/>
        </p:nvSpPr>
        <p:spPr bwMode="auto">
          <a:xfrm>
            <a:off x="2971800" y="3276600"/>
            <a:ext cx="4343400" cy="457200"/>
          </a:xfrm>
          <a:prstGeom prst="rect">
            <a:avLst/>
          </a:prstGeom>
          <a:noFill/>
          <a:ln w="9525">
            <a:noFill/>
            <a:miter lim="800000"/>
            <a:headEnd/>
            <a:tailEnd/>
          </a:ln>
        </p:spPr>
        <p:txBody>
          <a:bodyPr>
            <a:spAutoFit/>
          </a:bodyPr>
          <a:lstStyle/>
          <a:p>
            <a:r>
              <a:rPr lang="en-US" sz="2400" b="1">
                <a:solidFill>
                  <a:schemeClr val="tx2"/>
                </a:solidFill>
              </a:rPr>
              <a:t>	Triangulation</a:t>
            </a:r>
          </a:p>
        </p:txBody>
      </p:sp>
      <p:sp>
        <p:nvSpPr>
          <p:cNvPr id="33797" name="AutoShape 5"/>
          <p:cNvSpPr>
            <a:spLocks noChangeArrowheads="1"/>
          </p:cNvSpPr>
          <p:nvPr/>
        </p:nvSpPr>
        <p:spPr bwMode="auto">
          <a:xfrm>
            <a:off x="3962400" y="4114800"/>
            <a:ext cx="2057400" cy="1676400"/>
          </a:xfrm>
          <a:prstGeom prst="triangle">
            <a:avLst>
              <a:gd name="adj" fmla="val 50000"/>
            </a:avLst>
          </a:prstGeom>
          <a:solidFill>
            <a:srgbClr val="FFFFFF"/>
          </a:solidFill>
          <a:ln w="12700" cap="sq">
            <a:solidFill>
              <a:schemeClr val="tx1"/>
            </a:solidFill>
            <a:miter lim="800000"/>
            <a:headEnd type="none" w="sm" len="sm"/>
            <a:tailEnd type="none" w="sm" len="sm"/>
          </a:ln>
        </p:spPr>
        <p:txBody>
          <a:bodyPr wrap="none" anchor="ctr"/>
          <a:lstStyle/>
          <a:p>
            <a:pPr algn="ctr"/>
            <a:endParaRPr lang="en-US" sz="2400">
              <a:solidFill>
                <a:srgbClr val="0000FF"/>
              </a:solidFill>
              <a:latin typeface="Times New Roman" pitchFamily="18" charset="0"/>
            </a:endParaRPr>
          </a:p>
        </p:txBody>
      </p:sp>
      <p:sp>
        <p:nvSpPr>
          <p:cNvPr id="33798" name="Text Box 6"/>
          <p:cNvSpPr txBox="1">
            <a:spLocks noChangeArrowheads="1"/>
          </p:cNvSpPr>
          <p:nvPr/>
        </p:nvSpPr>
        <p:spPr bwMode="auto">
          <a:xfrm>
            <a:off x="3581400" y="3810000"/>
            <a:ext cx="2819400" cy="457200"/>
          </a:xfrm>
          <a:prstGeom prst="rect">
            <a:avLst/>
          </a:prstGeom>
          <a:noFill/>
          <a:ln w="12700" cap="sq">
            <a:noFill/>
            <a:miter lim="800000"/>
            <a:headEnd type="none" w="sm" len="sm"/>
            <a:tailEnd type="none" w="sm" len="sm"/>
          </a:ln>
        </p:spPr>
        <p:txBody>
          <a:bodyPr>
            <a:spAutoFit/>
          </a:bodyPr>
          <a:lstStyle/>
          <a:p>
            <a:pPr algn="ctr">
              <a:spcBef>
                <a:spcPct val="50000"/>
              </a:spcBef>
            </a:pPr>
            <a:r>
              <a:rPr lang="en-US" sz="2400" b="1">
                <a:solidFill>
                  <a:srgbClr val="0000FF"/>
                </a:solidFill>
                <a:latin typeface="Times New Roman" pitchFamily="18" charset="0"/>
              </a:rPr>
              <a:t>Document Review</a:t>
            </a:r>
          </a:p>
        </p:txBody>
      </p:sp>
      <p:sp>
        <p:nvSpPr>
          <p:cNvPr id="33799" name="Text Box 7"/>
          <p:cNvSpPr txBox="1">
            <a:spLocks noChangeArrowheads="1"/>
          </p:cNvSpPr>
          <p:nvPr/>
        </p:nvSpPr>
        <p:spPr bwMode="auto">
          <a:xfrm>
            <a:off x="1219200" y="5334000"/>
            <a:ext cx="3886200" cy="457200"/>
          </a:xfrm>
          <a:prstGeom prst="rect">
            <a:avLst/>
          </a:prstGeom>
          <a:noFill/>
          <a:ln w="12700" cap="sq">
            <a:noFill/>
            <a:miter lim="800000"/>
            <a:headEnd type="none" w="sm" len="sm"/>
            <a:tailEnd type="none" w="sm" len="sm"/>
          </a:ln>
        </p:spPr>
        <p:txBody>
          <a:bodyPr>
            <a:spAutoFit/>
          </a:bodyPr>
          <a:lstStyle/>
          <a:p>
            <a:pPr algn="ctr">
              <a:spcBef>
                <a:spcPct val="50000"/>
              </a:spcBef>
            </a:pPr>
            <a:r>
              <a:rPr lang="en-US" sz="2400" b="1">
                <a:solidFill>
                  <a:srgbClr val="0000FF"/>
                </a:solidFill>
                <a:latin typeface="Times New Roman" pitchFamily="18" charset="0"/>
              </a:rPr>
              <a:t>Observations</a:t>
            </a:r>
          </a:p>
        </p:txBody>
      </p:sp>
      <p:sp>
        <p:nvSpPr>
          <p:cNvPr id="33800" name="Text Box 8"/>
          <p:cNvSpPr txBox="1">
            <a:spLocks noChangeArrowheads="1"/>
          </p:cNvSpPr>
          <p:nvPr/>
        </p:nvSpPr>
        <p:spPr bwMode="auto">
          <a:xfrm>
            <a:off x="5029200" y="5334000"/>
            <a:ext cx="3352800" cy="457200"/>
          </a:xfrm>
          <a:prstGeom prst="rect">
            <a:avLst/>
          </a:prstGeom>
          <a:noFill/>
          <a:ln w="12700" cap="sq">
            <a:noFill/>
            <a:miter lim="800000"/>
            <a:headEnd type="none" w="sm" len="sm"/>
            <a:tailEnd type="none" w="sm" len="sm"/>
          </a:ln>
        </p:spPr>
        <p:txBody>
          <a:bodyPr>
            <a:spAutoFit/>
          </a:bodyPr>
          <a:lstStyle/>
          <a:p>
            <a:pPr algn="ctr">
              <a:spcBef>
                <a:spcPct val="50000"/>
              </a:spcBef>
            </a:pPr>
            <a:r>
              <a:rPr lang="en-US" sz="2400" b="1">
                <a:solidFill>
                  <a:srgbClr val="0000FF"/>
                </a:solidFill>
                <a:latin typeface="Times New Roman" pitchFamily="18" charset="0"/>
              </a:rPr>
              <a:t>Interviews</a:t>
            </a:r>
          </a:p>
        </p:txBody>
      </p:sp>
      <p:sp>
        <p:nvSpPr>
          <p:cNvPr id="9" name="Date Placeholder 8"/>
          <p:cNvSpPr>
            <a:spLocks noGrp="1"/>
          </p:cNvSpPr>
          <p:nvPr>
            <p:ph type="dt" sz="half" idx="10"/>
          </p:nvPr>
        </p:nvSpPr>
        <p:spPr/>
        <p:txBody>
          <a:bodyPr/>
          <a:lstStyle/>
          <a:p>
            <a:r>
              <a:rPr lang="en-US" smtClean="0"/>
              <a:t>7/5/2011</a:t>
            </a:r>
            <a:endParaRPr lang="en-US"/>
          </a:p>
        </p:txBody>
      </p:sp>
      <p:sp>
        <p:nvSpPr>
          <p:cNvPr id="10" name="Slide Number Placeholder 9"/>
          <p:cNvSpPr>
            <a:spLocks noGrp="1"/>
          </p:cNvSpPr>
          <p:nvPr>
            <p:ph type="sldNum" sz="quarter" idx="12"/>
          </p:nvPr>
        </p:nvSpPr>
        <p:spPr/>
        <p:txBody>
          <a:bodyPr>
            <a:normAutofit fontScale="85000" lnSpcReduction="20000"/>
          </a:bodyPr>
          <a:lstStyle/>
          <a:p>
            <a:fld id="{343ED041-4526-476B-928E-8718372F2438}" type="slidenum">
              <a:rPr lang="en-US" smtClean="0"/>
              <a:t>43</a:t>
            </a:fld>
            <a:endParaRPr lang="en-US"/>
          </a:p>
        </p:txBody>
      </p:sp>
      <p:sp>
        <p:nvSpPr>
          <p:cNvPr id="11" name="Footer Placeholder 10"/>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Ethnography Defined</a:t>
            </a:r>
            <a:br>
              <a:rPr lang="en-US" dirty="0" smtClean="0"/>
            </a:br>
            <a:r>
              <a:rPr lang="en-US" dirty="0" smtClean="0"/>
              <a:t>Mertens 2010, p. 231-233</a:t>
            </a:r>
            <a:endParaRPr lang="en-US" dirty="0"/>
          </a:p>
        </p:txBody>
      </p:sp>
      <p:sp>
        <p:nvSpPr>
          <p:cNvPr id="3" name="Content Placeholder 2"/>
          <p:cNvSpPr>
            <a:spLocks noGrp="1"/>
          </p:cNvSpPr>
          <p:nvPr>
            <p:ph sz="quarter" idx="1"/>
          </p:nvPr>
        </p:nvSpPr>
        <p:spPr>
          <a:xfrm>
            <a:off x="457200" y="1600200"/>
            <a:ext cx="8229600" cy="4876800"/>
          </a:xfrm>
        </p:spPr>
        <p:txBody>
          <a:bodyPr>
            <a:normAutofit/>
          </a:bodyPr>
          <a:lstStyle/>
          <a:p>
            <a:r>
              <a:rPr lang="en-US" dirty="0" smtClean="0"/>
              <a:t>Research that “asks questions about the social and cultural practices of groups of people”</a:t>
            </a:r>
          </a:p>
          <a:p>
            <a:r>
              <a:rPr lang="en-US" dirty="0" smtClean="0"/>
              <a:t>Studies lived experiences, daily activities, and social context of everyday life from the perspectives of the participants</a:t>
            </a:r>
          </a:p>
          <a:p>
            <a:r>
              <a:rPr lang="en-US" dirty="0" smtClean="0"/>
              <a:t>Describe &amp; analyze systematic connections in everyday lives (e.g., religion, kinship)</a:t>
            </a:r>
          </a:p>
          <a:p>
            <a:r>
              <a:rPr lang="en-US" dirty="0" smtClean="0"/>
              <a:t>Broad level to specific level (community demographics to individual experience)</a:t>
            </a:r>
          </a:p>
          <a:p>
            <a:r>
              <a:rPr lang="en-US" dirty="0" smtClean="0"/>
              <a:t>Scholarly/applied</a:t>
            </a:r>
          </a:p>
          <a:p>
            <a:endParaRPr lang="en-US" dirty="0"/>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44</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Paradigms</a:t>
            </a:r>
            <a:endParaRPr lang="en-US" dirty="0"/>
          </a:p>
        </p:txBody>
      </p:sp>
      <p:sp>
        <p:nvSpPr>
          <p:cNvPr id="5" name="Content Placeholder 4"/>
          <p:cNvSpPr>
            <a:spLocks noGrp="1"/>
          </p:cNvSpPr>
          <p:nvPr>
            <p:ph sz="quarter" idx="1"/>
          </p:nvPr>
        </p:nvSpPr>
        <p:spPr>
          <a:xfrm>
            <a:off x="457200" y="1447800"/>
            <a:ext cx="4038600" cy="5410200"/>
          </a:xfrm>
        </p:spPr>
        <p:txBody>
          <a:bodyPr>
            <a:normAutofit fontScale="92500"/>
          </a:bodyPr>
          <a:lstStyle/>
          <a:p>
            <a:r>
              <a:rPr lang="en-US" dirty="0" smtClean="0"/>
              <a:t>Constructivist</a:t>
            </a:r>
          </a:p>
          <a:p>
            <a:pPr>
              <a:buNone/>
            </a:pPr>
            <a:r>
              <a:rPr lang="en-US" dirty="0" smtClean="0"/>
              <a:t>Ethnography when researcher determines what to study, how to study, and whose voices are represented.</a:t>
            </a:r>
          </a:p>
          <a:p>
            <a:r>
              <a:rPr lang="en-US" dirty="0" err="1" smtClean="0"/>
              <a:t>Fetterman</a:t>
            </a:r>
            <a:r>
              <a:rPr lang="en-US" dirty="0" smtClean="0"/>
              <a:t>: Phenomenological paradigm – most writers view phenomenology as a branch of philosophy – not as a paradigm</a:t>
            </a:r>
            <a:endParaRPr lang="en-US" dirty="0"/>
          </a:p>
        </p:txBody>
      </p:sp>
      <p:sp>
        <p:nvSpPr>
          <p:cNvPr id="6" name="Content Placeholder 5"/>
          <p:cNvSpPr>
            <a:spLocks noGrp="1"/>
          </p:cNvSpPr>
          <p:nvPr>
            <p:ph sz="quarter" idx="2"/>
          </p:nvPr>
        </p:nvSpPr>
        <p:spPr/>
        <p:txBody>
          <a:bodyPr>
            <a:normAutofit fontScale="92500"/>
          </a:bodyPr>
          <a:lstStyle/>
          <a:p>
            <a:r>
              <a:rPr lang="en-US" dirty="0" smtClean="0"/>
              <a:t>Transformative</a:t>
            </a:r>
          </a:p>
          <a:p>
            <a:pPr>
              <a:buNone/>
            </a:pPr>
            <a:r>
              <a:rPr lang="en-US" dirty="0" smtClean="0"/>
              <a:t>Critical ethnography, feminist ethnography, indigenous ethnography, performance ethnography, critical race ethnography, autoethnography, portraiture, </a:t>
            </a:r>
            <a:r>
              <a:rPr lang="en-US" dirty="0" err="1" smtClean="0"/>
              <a:t>photoethnography</a:t>
            </a:r>
            <a:endParaRPr lang="en-US" dirty="0"/>
          </a:p>
        </p:txBody>
      </p:sp>
      <p:sp>
        <p:nvSpPr>
          <p:cNvPr id="7" name="Date Placeholder 6"/>
          <p:cNvSpPr>
            <a:spLocks noGrp="1"/>
          </p:cNvSpPr>
          <p:nvPr>
            <p:ph type="dt" sz="half" idx="15"/>
          </p:nvPr>
        </p:nvSpPr>
        <p:spPr/>
        <p:txBody>
          <a:bodyPr/>
          <a:lstStyle/>
          <a:p>
            <a:r>
              <a:rPr lang="en-US" smtClean="0"/>
              <a:t>7/5/2011</a:t>
            </a:r>
            <a:endParaRPr lang="en-US"/>
          </a:p>
        </p:txBody>
      </p:sp>
      <p:sp>
        <p:nvSpPr>
          <p:cNvPr id="8" name="Slide Number Placeholder 7"/>
          <p:cNvSpPr>
            <a:spLocks noGrp="1"/>
          </p:cNvSpPr>
          <p:nvPr>
            <p:ph type="sldNum" sz="quarter" idx="16"/>
          </p:nvPr>
        </p:nvSpPr>
        <p:spPr/>
        <p:txBody>
          <a:bodyPr>
            <a:normAutofit fontScale="85000" lnSpcReduction="20000"/>
          </a:bodyPr>
          <a:lstStyle/>
          <a:p>
            <a:fld id="{343ED041-4526-476B-928E-8718372F2438}" type="slidenum">
              <a:rPr lang="en-US" smtClean="0"/>
              <a:t>45</a:t>
            </a:fld>
            <a:endParaRPr lang="en-US"/>
          </a:p>
        </p:txBody>
      </p:sp>
      <p:sp>
        <p:nvSpPr>
          <p:cNvPr id="9" name="Footer Placeholder 8"/>
          <p:cNvSpPr>
            <a:spLocks noGrp="1"/>
          </p:cNvSpPr>
          <p:nvPr>
            <p:ph type="ftr" sz="quarter" idx="17"/>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Ethnography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Getting acquainted-figuring out the landscape</a:t>
            </a:r>
          </a:p>
          <a:p>
            <a:r>
              <a:rPr lang="en-US" dirty="0" smtClean="0"/>
              <a:t>Drawing boundaries around the study</a:t>
            </a:r>
          </a:p>
          <a:p>
            <a:r>
              <a:rPr lang="en-US" dirty="0" smtClean="0"/>
              <a:t>Sustained involvement: 6 months to 2 years or what time will allow (2 weeks)</a:t>
            </a:r>
          </a:p>
          <a:p>
            <a:r>
              <a:rPr lang="en-US" dirty="0" smtClean="0"/>
              <a:t>Field work: Observations</a:t>
            </a:r>
          </a:p>
          <a:p>
            <a:r>
              <a:rPr lang="en-US" dirty="0" smtClean="0"/>
              <a:t>Informal interviews </a:t>
            </a:r>
          </a:p>
          <a:p>
            <a:r>
              <a:rPr lang="en-US" dirty="0" smtClean="0"/>
              <a:t>Small scale</a:t>
            </a:r>
          </a:p>
          <a:p>
            <a:r>
              <a:rPr lang="en-US" dirty="0" smtClean="0"/>
              <a:t>Analysis: significant themes; verbal descriptions; hypotheses</a:t>
            </a:r>
            <a:endParaRPr lang="en-US" dirty="0"/>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46</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ethnography</a:t>
            </a:r>
            <a:endParaRPr lang="en-US" dirty="0"/>
          </a:p>
        </p:txBody>
      </p:sp>
      <p:sp>
        <p:nvSpPr>
          <p:cNvPr id="3" name="Content Placeholder 2"/>
          <p:cNvSpPr>
            <a:spLocks noGrp="1"/>
          </p:cNvSpPr>
          <p:nvPr>
            <p:ph sz="quarter" idx="1"/>
          </p:nvPr>
        </p:nvSpPr>
        <p:spPr/>
        <p:txBody>
          <a:bodyPr/>
          <a:lstStyle/>
          <a:p>
            <a:r>
              <a:rPr lang="en-US" dirty="0" smtClean="0"/>
              <a:t>History of the group, geography of the location, kinship patterns, symbols, politics, economic systems, educational or socialization systems, and the degree of contact between the target culture and the mainstream culture (</a:t>
            </a:r>
            <a:r>
              <a:rPr lang="en-US" dirty="0" err="1" smtClean="0"/>
              <a:t>Fetterman</a:t>
            </a:r>
            <a:r>
              <a:rPr lang="en-US" dirty="0" smtClean="0"/>
              <a:t>, 2010, p. 12)</a:t>
            </a:r>
            <a:endParaRPr lang="en-US" dirty="0"/>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47</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Phenomenology</a:t>
            </a:r>
            <a:endParaRPr lang="en-US" dirty="0"/>
          </a:p>
        </p:txBody>
      </p:sp>
      <p:sp>
        <p:nvSpPr>
          <p:cNvPr id="3" name="Content Placeholder 2"/>
          <p:cNvSpPr>
            <a:spLocks noGrp="1"/>
          </p:cNvSpPr>
          <p:nvPr>
            <p:ph sz="quarter" idx="1"/>
          </p:nvPr>
        </p:nvSpPr>
        <p:spPr/>
        <p:txBody>
          <a:bodyPr>
            <a:normAutofit/>
          </a:bodyPr>
          <a:lstStyle/>
          <a:p>
            <a:r>
              <a:rPr lang="en-US" dirty="0" smtClean="0"/>
              <a:t>Emphasizes the individual’s subjective experience – </a:t>
            </a:r>
            <a:r>
              <a:rPr lang="en-US" dirty="0" err="1" smtClean="0"/>
              <a:t>Lifeworld</a:t>
            </a:r>
            <a:r>
              <a:rPr lang="en-US" dirty="0" smtClean="0"/>
              <a:t>: how the phenomenon appears in everyday life</a:t>
            </a:r>
          </a:p>
          <a:p>
            <a:r>
              <a:rPr lang="en-US" dirty="0" smtClean="0"/>
              <a:t>How does a community/group interpret the world and life around them?</a:t>
            </a:r>
          </a:p>
          <a:p>
            <a:r>
              <a:rPr lang="en-US" dirty="0" smtClean="0"/>
              <a:t>The psychological essence of a phenomenon</a:t>
            </a:r>
          </a:p>
          <a:p>
            <a:r>
              <a:rPr lang="en-US" dirty="0" smtClean="0"/>
              <a:t>Analysis of meanings that may not be clear to the individuals in the study</a:t>
            </a:r>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48</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meaning of learning</a:t>
            </a:r>
            <a:endParaRPr lang="en-US" dirty="0"/>
          </a:p>
        </p:txBody>
      </p:sp>
      <p:sp>
        <p:nvSpPr>
          <p:cNvPr id="3" name="Content Placeholder 2"/>
          <p:cNvSpPr>
            <a:spLocks noGrp="1"/>
          </p:cNvSpPr>
          <p:nvPr>
            <p:ph sz="quarter" idx="1"/>
          </p:nvPr>
        </p:nvSpPr>
        <p:spPr/>
        <p:txBody>
          <a:bodyPr/>
          <a:lstStyle/>
          <a:p>
            <a:r>
              <a:rPr lang="en-US" dirty="0" smtClean="0"/>
              <a:t>Retrospective: Please describe for me</a:t>
            </a:r>
          </a:p>
          <a:p>
            <a:pPr lvl="1"/>
            <a:r>
              <a:rPr lang="en-US" dirty="0" smtClean="0"/>
              <a:t>A situation in which you failed to learn</a:t>
            </a:r>
          </a:p>
          <a:p>
            <a:pPr lvl="1"/>
            <a:r>
              <a:rPr lang="en-US" dirty="0" smtClean="0"/>
              <a:t>A situation in which you learned</a:t>
            </a:r>
          </a:p>
          <a:p>
            <a:r>
              <a:rPr lang="en-US" dirty="0" smtClean="0"/>
              <a:t>Limits: if collect only verbal data, then no nonverbal data; cannot capture the totality of the experience</a:t>
            </a:r>
          </a:p>
          <a:p>
            <a:r>
              <a:rPr lang="en-US" dirty="0" smtClean="0"/>
              <a:t>Other options: ‘talk aloud’, view video</a:t>
            </a:r>
            <a:endParaRPr lang="en-US" dirty="0"/>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49</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050"/>
          <p:cNvSpPr>
            <a:spLocks noGrp="1" noChangeArrowheads="1"/>
          </p:cNvSpPr>
          <p:nvPr>
            <p:ph sz="quarter" idx="1"/>
          </p:nvPr>
        </p:nvSpPr>
        <p:spPr>
          <a:xfrm>
            <a:off x="1676400" y="2057400"/>
            <a:ext cx="7239000" cy="3962400"/>
          </a:xfrm>
        </p:spPr>
        <p:txBody>
          <a:bodyPr>
            <a:normAutofit/>
          </a:bodyPr>
          <a:lstStyle/>
          <a:p>
            <a:r>
              <a:rPr lang="en-US" dirty="0" smtClean="0"/>
              <a:t>What </a:t>
            </a:r>
            <a:r>
              <a:rPr lang="en-US" dirty="0"/>
              <a:t>are the skills of your evaluation team?</a:t>
            </a:r>
          </a:p>
          <a:p>
            <a:r>
              <a:rPr lang="en-US" dirty="0"/>
              <a:t>What resources/data are available?</a:t>
            </a:r>
          </a:p>
          <a:p>
            <a:r>
              <a:rPr lang="en-US" dirty="0"/>
              <a:t>What kind of methods do the stakeholders want?</a:t>
            </a:r>
          </a:p>
          <a:p>
            <a:r>
              <a:rPr lang="en-US" dirty="0"/>
              <a:t>How reliable/valid is your data collection method for the </a:t>
            </a:r>
            <a:r>
              <a:rPr lang="en-US" dirty="0" smtClean="0"/>
              <a:t>evaluation?</a:t>
            </a:r>
            <a:endParaRPr lang="en-US" dirty="0"/>
          </a:p>
          <a:p>
            <a:endParaRPr lang="en-US" dirty="0"/>
          </a:p>
          <a:p>
            <a:endParaRPr lang="en-US" dirty="0"/>
          </a:p>
        </p:txBody>
      </p:sp>
      <p:sp>
        <p:nvSpPr>
          <p:cNvPr id="106499" name="Rectangle 2051"/>
          <p:cNvSpPr>
            <a:spLocks noChangeArrowheads="1"/>
          </p:cNvSpPr>
          <p:nvPr/>
        </p:nvSpPr>
        <p:spPr bwMode="auto">
          <a:xfrm>
            <a:off x="685800" y="0"/>
            <a:ext cx="7783513" cy="838200"/>
          </a:xfrm>
          <a:prstGeom prst="rect">
            <a:avLst/>
          </a:prstGeom>
          <a:noFill/>
          <a:ln w="9525">
            <a:noFill/>
            <a:miter lim="800000"/>
            <a:headEnd/>
            <a:tailEnd/>
          </a:ln>
          <a:effectLst/>
        </p:spPr>
        <p:txBody>
          <a:bodyPr anchor="ctr"/>
          <a:lstStyle/>
          <a:p>
            <a:pPr algn="ctr"/>
            <a:endParaRPr lang="en-US" sz="4000" dirty="0" smtClean="0">
              <a:solidFill>
                <a:schemeClr val="tx2"/>
              </a:solidFill>
              <a:latin typeface="Arial Narrow" pitchFamily="34" charset="0"/>
            </a:endParaRPr>
          </a:p>
          <a:p>
            <a:pPr algn="ctr"/>
            <a:r>
              <a:rPr lang="en-US" sz="4000" dirty="0" smtClean="0">
                <a:solidFill>
                  <a:schemeClr val="tx2"/>
                </a:solidFill>
                <a:latin typeface="Arial Narrow" pitchFamily="34" charset="0"/>
              </a:rPr>
              <a:t>Considerations </a:t>
            </a:r>
            <a:r>
              <a:rPr lang="en-US" sz="4000" dirty="0">
                <a:solidFill>
                  <a:schemeClr val="tx2"/>
                </a:solidFill>
                <a:latin typeface="Arial Narrow" pitchFamily="34" charset="0"/>
              </a:rPr>
              <a:t>when </a:t>
            </a:r>
            <a:r>
              <a:rPr lang="en-US" sz="4000" dirty="0" smtClean="0">
                <a:solidFill>
                  <a:schemeClr val="tx2"/>
                </a:solidFill>
                <a:latin typeface="Arial Narrow" pitchFamily="34" charset="0"/>
              </a:rPr>
              <a:t>choosing a design and data collection strategies</a:t>
            </a:r>
            <a:endParaRPr lang="en-US" sz="4000" dirty="0">
              <a:solidFill>
                <a:schemeClr val="tx2"/>
              </a:solidFill>
              <a:latin typeface="Arial Narrow" pitchFamily="34" charset="0"/>
            </a:endParaRPr>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5</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1" end="1"/>
                                            </p:txEl>
                                          </p:spTgt>
                                        </p:tgtEl>
                                        <p:attrNameLst>
                                          <p:attrName>style.visibility</p:attrName>
                                        </p:attrNameLst>
                                      </p:cBhvr>
                                      <p:to>
                                        <p:strVal val="visible"/>
                                      </p:to>
                                    </p:set>
                                    <p:anim calcmode="lin" valueType="num">
                                      <p:cBhvr additive="base">
                                        <p:cTn id="7"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Interpretative P: Methods</a:t>
            </a:r>
            <a:endParaRPr lang="en-US" dirty="0"/>
          </a:p>
        </p:txBody>
      </p:sp>
      <p:sp>
        <p:nvSpPr>
          <p:cNvPr id="3" name="Content Placeholder 2"/>
          <p:cNvSpPr>
            <a:spLocks noGrp="1"/>
          </p:cNvSpPr>
          <p:nvPr>
            <p:ph sz="quarter" idx="1"/>
          </p:nvPr>
        </p:nvSpPr>
        <p:spPr/>
        <p:txBody>
          <a:bodyPr/>
          <a:lstStyle/>
          <a:p>
            <a:r>
              <a:rPr lang="en-US" dirty="0" smtClean="0"/>
              <a:t>Small sample</a:t>
            </a:r>
          </a:p>
          <a:p>
            <a:r>
              <a:rPr lang="en-US" dirty="0" smtClean="0"/>
              <a:t>Semi structured interviews to probe an individual’s meanings</a:t>
            </a:r>
          </a:p>
          <a:p>
            <a:r>
              <a:rPr lang="en-US" dirty="0" smtClean="0"/>
              <a:t>Interview guide</a:t>
            </a:r>
          </a:p>
          <a:p>
            <a:r>
              <a:rPr lang="en-US" dirty="0" smtClean="0"/>
              <a:t>Analysis: themes; connect the themes; compare with other participants’ transcripts</a:t>
            </a:r>
          </a:p>
          <a:p>
            <a:r>
              <a:rPr lang="en-US" dirty="0" smtClean="0"/>
              <a:t>Develop </a:t>
            </a:r>
            <a:r>
              <a:rPr lang="en-US" dirty="0" err="1" smtClean="0"/>
              <a:t>superordinate</a:t>
            </a:r>
            <a:r>
              <a:rPr lang="en-US" dirty="0" smtClean="0"/>
              <a:t> themes</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50</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Participatory Action Research &amp; Appreciative Inquiry</a:t>
            </a:r>
            <a:endParaRPr lang="en-US" dirty="0"/>
          </a:p>
        </p:txBody>
      </p:sp>
      <p:sp>
        <p:nvSpPr>
          <p:cNvPr id="3" name="Content Placeholder 2"/>
          <p:cNvSpPr>
            <a:spLocks noGrp="1"/>
          </p:cNvSpPr>
          <p:nvPr>
            <p:ph sz="quarter" idx="1"/>
          </p:nvPr>
        </p:nvSpPr>
        <p:spPr/>
        <p:txBody>
          <a:bodyPr/>
          <a:lstStyle/>
          <a:p>
            <a:endParaRPr lang="en-US"/>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51</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(Participatory) Action Research – PAR (Reason &amp; Riley)</a:t>
            </a:r>
            <a:endParaRPr lang="en-US" dirty="0"/>
          </a:p>
        </p:txBody>
      </p:sp>
      <p:sp>
        <p:nvSpPr>
          <p:cNvPr id="3" name="Content Placeholder 2"/>
          <p:cNvSpPr>
            <a:spLocks noGrp="1"/>
          </p:cNvSpPr>
          <p:nvPr>
            <p:ph sz="quarter" idx="1"/>
          </p:nvPr>
        </p:nvSpPr>
        <p:spPr/>
        <p:txBody>
          <a:bodyPr/>
          <a:lstStyle/>
          <a:p>
            <a:r>
              <a:rPr lang="en-US" dirty="0" smtClean="0"/>
              <a:t>Co-researchers</a:t>
            </a:r>
          </a:p>
          <a:p>
            <a:r>
              <a:rPr lang="en-US" dirty="0" smtClean="0"/>
              <a:t>Practical knowledge; create change; dynamic; responsive </a:t>
            </a:r>
          </a:p>
          <a:p>
            <a:r>
              <a:rPr lang="en-US" dirty="0" smtClean="0"/>
              <a:t>Individual: how can I improve my practice?</a:t>
            </a:r>
          </a:p>
          <a:p>
            <a:r>
              <a:rPr lang="en-US" dirty="0" smtClean="0"/>
              <a:t>Cooperative: communities</a:t>
            </a:r>
          </a:p>
          <a:p>
            <a:r>
              <a:rPr lang="en-US" dirty="0" smtClean="0"/>
              <a:t>Practical Action Research</a:t>
            </a:r>
          </a:p>
          <a:p>
            <a:r>
              <a:rPr lang="en-US" dirty="0" smtClean="0"/>
              <a:t>Transformative Action Research - liberationist</a:t>
            </a:r>
            <a:endParaRPr lang="en-US" dirty="0"/>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52</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research Epistemology</a:t>
            </a:r>
            <a:endParaRPr lang="en-US" dirty="0"/>
          </a:p>
        </p:txBody>
      </p:sp>
      <p:sp>
        <p:nvSpPr>
          <p:cNvPr id="3" name="Content Placeholder 2"/>
          <p:cNvSpPr>
            <a:spLocks noGrp="1"/>
          </p:cNvSpPr>
          <p:nvPr>
            <p:ph sz="quarter" idx="1"/>
          </p:nvPr>
        </p:nvSpPr>
        <p:spPr/>
        <p:txBody>
          <a:bodyPr/>
          <a:lstStyle/>
          <a:p>
            <a:r>
              <a:rPr lang="en-US" dirty="0" smtClean="0"/>
              <a:t>Experiential knowing – face to face</a:t>
            </a:r>
          </a:p>
          <a:p>
            <a:r>
              <a:rPr lang="en-US" dirty="0" smtClean="0"/>
              <a:t>Presentational knowing – expression of what we know</a:t>
            </a:r>
          </a:p>
          <a:p>
            <a:r>
              <a:rPr lang="en-US" dirty="0" smtClean="0"/>
              <a:t>Propositional knowing – development of concepts and ideas about what we know</a:t>
            </a:r>
          </a:p>
          <a:p>
            <a:r>
              <a:rPr lang="en-US" dirty="0" smtClean="0"/>
              <a:t>Practical knowing – knowing for action</a:t>
            </a:r>
            <a:endParaRPr lang="en-US" dirty="0"/>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53</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dirty="0" smtClean="0"/>
              <a:t>Agree on focus, questions, action to be taken, procedures to record experiences (propositional)</a:t>
            </a:r>
          </a:p>
          <a:p>
            <a:pPr marL="514350" indent="-514350">
              <a:buFont typeface="+mj-lt"/>
              <a:buAutoNum type="arabicPeriod"/>
            </a:pPr>
            <a:r>
              <a:rPr lang="en-US" dirty="0" smtClean="0"/>
              <a:t>Engage in action; record </a:t>
            </a:r>
          </a:p>
          <a:p>
            <a:pPr marL="514350" indent="-514350">
              <a:buNone/>
            </a:pPr>
            <a:r>
              <a:rPr lang="en-US" dirty="0"/>
              <a:t>	</a:t>
            </a:r>
            <a:r>
              <a:rPr lang="en-US" dirty="0" smtClean="0"/>
              <a:t>experiences (practical)</a:t>
            </a:r>
          </a:p>
          <a:p>
            <a:pPr marL="514350" indent="-514350">
              <a:buAutoNum type="arabicPeriod" startAt="3"/>
            </a:pPr>
            <a:r>
              <a:rPr lang="en-US" dirty="0" smtClean="0"/>
              <a:t>Reflection &amp; immersion (experiential)</a:t>
            </a:r>
          </a:p>
          <a:p>
            <a:pPr marL="514350" indent="-514350">
              <a:buAutoNum type="arabicPeriod" startAt="4"/>
            </a:pPr>
            <a:r>
              <a:rPr lang="en-US" dirty="0" smtClean="0"/>
              <a:t>Re-assemble &amp; revise (propositional)</a:t>
            </a:r>
          </a:p>
          <a:p>
            <a:pPr marL="514350" indent="-514350">
              <a:buAutoNum type="arabicPeriod" startAt="4"/>
            </a:pPr>
            <a:r>
              <a:rPr lang="en-US" dirty="0" smtClean="0"/>
              <a:t>Repeat cycle</a:t>
            </a:r>
            <a:endParaRPr lang="en-US" dirty="0"/>
          </a:p>
        </p:txBody>
      </p:sp>
      <p:sp>
        <p:nvSpPr>
          <p:cNvPr id="5" name="Cloud Callout 4"/>
          <p:cNvSpPr/>
          <p:nvPr/>
        </p:nvSpPr>
        <p:spPr>
          <a:xfrm>
            <a:off x="6553200" y="2057400"/>
            <a:ext cx="2590800" cy="2590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4 steps include presentational knowledge</a:t>
            </a:r>
            <a:endParaRPr lang="en-US" dirty="0"/>
          </a:p>
        </p:txBody>
      </p:sp>
      <p:sp>
        <p:nvSpPr>
          <p:cNvPr id="6" name="Date Placeholder 5"/>
          <p:cNvSpPr>
            <a:spLocks noGrp="1"/>
          </p:cNvSpPr>
          <p:nvPr>
            <p:ph type="dt" sz="half" idx="10"/>
          </p:nvPr>
        </p:nvSpPr>
        <p:spPr/>
        <p:txBody>
          <a:bodyPr/>
          <a:lstStyle/>
          <a:p>
            <a:r>
              <a:rPr lang="en-US" smtClean="0"/>
              <a:t>7/5/2011</a:t>
            </a:r>
            <a:endParaRPr lang="en-US"/>
          </a:p>
        </p:txBody>
      </p:sp>
      <p:sp>
        <p:nvSpPr>
          <p:cNvPr id="7" name="Slide Number Placeholder 6"/>
          <p:cNvSpPr>
            <a:spLocks noGrp="1"/>
          </p:cNvSpPr>
          <p:nvPr>
            <p:ph type="sldNum" sz="quarter" idx="12"/>
          </p:nvPr>
        </p:nvSpPr>
        <p:spPr/>
        <p:txBody>
          <a:bodyPr>
            <a:normAutofit fontScale="85000" lnSpcReduction="20000"/>
          </a:bodyPr>
          <a:lstStyle/>
          <a:p>
            <a:fld id="{343ED041-4526-476B-928E-8718372F2438}" type="slidenum">
              <a:rPr lang="en-US" smtClean="0"/>
              <a:t>54</a:t>
            </a:fld>
            <a:endParaRPr lang="en-US"/>
          </a:p>
        </p:txBody>
      </p:sp>
      <p:sp>
        <p:nvSpPr>
          <p:cNvPr id="8" name="Footer Placeholder 7"/>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Interactions</a:t>
            </a:r>
            <a:endParaRPr lang="en-US" dirty="0"/>
          </a:p>
        </p:txBody>
      </p:sp>
      <p:sp>
        <p:nvSpPr>
          <p:cNvPr id="3" name="Content Placeholder 2"/>
          <p:cNvSpPr>
            <a:spLocks noGrp="1"/>
          </p:cNvSpPr>
          <p:nvPr>
            <p:ph sz="quarter" idx="1"/>
          </p:nvPr>
        </p:nvSpPr>
        <p:spPr/>
        <p:txBody>
          <a:bodyPr/>
          <a:lstStyle/>
          <a:p>
            <a:r>
              <a:rPr lang="en-US" dirty="0" smtClean="0"/>
              <a:t>Who am I?</a:t>
            </a:r>
          </a:p>
          <a:p>
            <a:r>
              <a:rPr lang="en-US" dirty="0" smtClean="0"/>
              <a:t>Who needs to be included? </a:t>
            </a:r>
          </a:p>
          <a:p>
            <a:r>
              <a:rPr lang="en-US" dirty="0" smtClean="0"/>
              <a:t>How can issues of power and influence be addressed? Authentic hierarchy, collaboration &amp; autonomy</a:t>
            </a:r>
          </a:p>
          <a:p>
            <a:r>
              <a:rPr lang="en-US" dirty="0" smtClean="0"/>
              <a:t>Tension: creativity and destruction – Enhancing the former; handling conflict</a:t>
            </a:r>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55</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Creative Cycle:</a:t>
            </a:r>
            <a:br>
              <a:rPr lang="en-US" dirty="0" smtClean="0"/>
            </a:br>
            <a:r>
              <a:rPr lang="en-US" dirty="0" smtClean="0"/>
              <a:t>Nurture; energize; accomplish; relax</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Nurture: informal, dialogue, identify interested parties, safety, welcome, my role, purpose of the group, introductions, vision, organization (time/money)</a:t>
            </a:r>
          </a:p>
          <a:p>
            <a:r>
              <a:rPr lang="en-US" dirty="0" smtClean="0"/>
              <a:t>Energizing: translate vision to action plan, tasks defined, go away, collect data</a:t>
            </a:r>
          </a:p>
          <a:p>
            <a:r>
              <a:rPr lang="en-US" dirty="0" smtClean="0"/>
              <a:t>Peak: task accomplishment</a:t>
            </a:r>
          </a:p>
          <a:p>
            <a:r>
              <a:rPr lang="en-US" dirty="0" smtClean="0"/>
              <a:t>Relax, appreciate, complete writing &amp; dissemination, stop or cycle through again</a:t>
            </a:r>
            <a:endParaRPr lang="en-US" dirty="0"/>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56</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Involvement: Overview</a:t>
            </a:r>
            <a:endParaRPr lang="en-US" dirty="0"/>
          </a:p>
        </p:txBody>
      </p:sp>
      <p:sp>
        <p:nvSpPr>
          <p:cNvPr id="4" name="Date Placeholder 3"/>
          <p:cNvSpPr>
            <a:spLocks noGrp="1"/>
          </p:cNvSpPr>
          <p:nvPr>
            <p:ph type="dt" sz="half" idx="10"/>
          </p:nvPr>
        </p:nvSpPr>
        <p:spPr/>
        <p:txBody>
          <a:bodyPr/>
          <a:lstStyle/>
          <a:p>
            <a:r>
              <a:rPr lang="en-US" smtClean="0"/>
              <a:t>7/5/2011</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dirty="0"/>
          </a:p>
        </p:txBody>
      </p:sp>
      <p:sp>
        <p:nvSpPr>
          <p:cNvPr id="3" name="Content Placeholder 2"/>
          <p:cNvSpPr>
            <a:spLocks noGrp="1"/>
          </p:cNvSpPr>
          <p:nvPr>
            <p:ph sz="quarter" idx="1"/>
          </p:nvPr>
        </p:nvSpPr>
        <p:spPr>
          <a:xfrm>
            <a:off x="457200" y="1447800"/>
            <a:ext cx="8229600" cy="4678363"/>
          </a:xfrm>
        </p:spPr>
        <p:txBody>
          <a:bodyPr>
            <a:normAutofit fontScale="92500" lnSpcReduction="10000"/>
          </a:bodyPr>
          <a:lstStyle/>
          <a:p>
            <a:r>
              <a:rPr lang="en-US" dirty="0" smtClean="0"/>
              <a:t>Evolving list of participants/stakeholders</a:t>
            </a:r>
          </a:p>
          <a:p>
            <a:r>
              <a:rPr lang="en-US" dirty="0" smtClean="0"/>
              <a:t>Plan for use at the beginning and throughout the inquiry process</a:t>
            </a:r>
          </a:p>
          <a:p>
            <a:pPr lvl="1"/>
            <a:r>
              <a:rPr lang="en-US" dirty="0" smtClean="0"/>
              <a:t>Identify stakeholders</a:t>
            </a:r>
          </a:p>
          <a:p>
            <a:pPr lvl="1"/>
            <a:r>
              <a:rPr lang="en-US" dirty="0" smtClean="0"/>
              <a:t>Establish purpose and questions</a:t>
            </a:r>
          </a:p>
          <a:p>
            <a:pPr lvl="1"/>
            <a:r>
              <a:rPr lang="en-US" dirty="0" smtClean="0"/>
              <a:t>Design alternatives</a:t>
            </a:r>
          </a:p>
          <a:p>
            <a:pPr lvl="1"/>
            <a:r>
              <a:rPr lang="en-US" dirty="0" smtClean="0"/>
              <a:t>Data collection</a:t>
            </a:r>
          </a:p>
          <a:p>
            <a:pPr lvl="1"/>
            <a:r>
              <a:rPr lang="en-US" dirty="0" smtClean="0"/>
              <a:t>Sampling</a:t>
            </a:r>
          </a:p>
          <a:p>
            <a:pPr lvl="1"/>
            <a:r>
              <a:rPr lang="en-US" dirty="0" smtClean="0"/>
              <a:t>Data analysis, interpretation &amp; use</a:t>
            </a:r>
          </a:p>
          <a:p>
            <a:r>
              <a:rPr lang="en-US" dirty="0" smtClean="0"/>
              <a:t>Plan to evaluate your research approaches at multiple points throughout the process.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343ED041-4526-476B-928E-8718372F2438}" type="slidenum">
              <a:rPr lang="en-US" smtClean="0"/>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Stakeholders</a:t>
            </a:r>
            <a:endParaRPr lang="en-US" dirty="0"/>
          </a:p>
        </p:txBody>
      </p:sp>
      <p:sp>
        <p:nvSpPr>
          <p:cNvPr id="4" name="Date Placeholder 3"/>
          <p:cNvSpPr>
            <a:spLocks noGrp="1"/>
          </p:cNvSpPr>
          <p:nvPr>
            <p:ph type="dt" sz="half" idx="10"/>
          </p:nvPr>
        </p:nvSpPr>
        <p:spPr/>
        <p:txBody>
          <a:bodyPr/>
          <a:lstStyle/>
          <a:p>
            <a:r>
              <a:rPr lang="en-US" smtClean="0"/>
              <a:t>7/5/2011</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dirty="0"/>
          </a:p>
        </p:txBody>
      </p:sp>
      <p:sp>
        <p:nvSpPr>
          <p:cNvPr id="3" name="Content Placeholder 2"/>
          <p:cNvSpPr>
            <a:spLocks noGrp="1"/>
          </p:cNvSpPr>
          <p:nvPr>
            <p:ph sz="quarter" idx="1"/>
          </p:nvPr>
        </p:nvSpPr>
        <p:spPr>
          <a:xfrm>
            <a:off x="381000" y="1600200"/>
            <a:ext cx="8305800" cy="4876800"/>
          </a:xfrm>
        </p:spPr>
        <p:txBody>
          <a:bodyPr>
            <a:normAutofit lnSpcReduction="10000"/>
          </a:bodyPr>
          <a:lstStyle/>
          <a:p>
            <a:r>
              <a:rPr lang="en-US" dirty="0" smtClean="0"/>
              <a:t>Strategies to identify broad categories</a:t>
            </a:r>
          </a:p>
          <a:p>
            <a:r>
              <a:rPr lang="en-US" dirty="0" smtClean="0"/>
              <a:t>Insuring inclusion of relevant dimensions of diversity</a:t>
            </a:r>
          </a:p>
          <a:p>
            <a:r>
              <a:rPr lang="en-US" dirty="0" smtClean="0"/>
              <a:t>Support needed for authentic participation</a:t>
            </a:r>
          </a:p>
          <a:p>
            <a:r>
              <a:rPr lang="en-US" dirty="0" smtClean="0"/>
              <a:t>Quality of interactions between and amongst participants and researchers</a:t>
            </a:r>
          </a:p>
          <a:p>
            <a:r>
              <a:rPr lang="en-US" dirty="0" smtClean="0"/>
              <a:t>Cultural values</a:t>
            </a:r>
          </a:p>
          <a:p>
            <a:pPr lvl="0"/>
            <a:r>
              <a:rPr lang="en-US" dirty="0"/>
              <a:t>What do you know about yourself that might enhance or inhibit your ability to work in </a:t>
            </a:r>
            <a:r>
              <a:rPr lang="en-US" dirty="0" smtClean="0"/>
              <a:t>a research </a:t>
            </a:r>
            <a:r>
              <a:rPr lang="en-US" dirty="0"/>
              <a:t>context with regard to cultural values and backgrounds</a:t>
            </a:r>
            <a:r>
              <a:rPr lang="en-US" dirty="0" smtClean="0"/>
              <a:t>?</a:t>
            </a:r>
          </a:p>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343ED041-4526-476B-928E-8718372F2438}" type="slidenum">
              <a:rPr lang="en-US" smtClean="0"/>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Privilege</a:t>
            </a:r>
            <a:endParaRPr lang="en-US" dirty="0"/>
          </a:p>
        </p:txBody>
      </p:sp>
      <p:sp>
        <p:nvSpPr>
          <p:cNvPr id="4" name="Date Placeholder 3"/>
          <p:cNvSpPr>
            <a:spLocks noGrp="1"/>
          </p:cNvSpPr>
          <p:nvPr>
            <p:ph type="dt" sz="half" idx="10"/>
          </p:nvPr>
        </p:nvSpPr>
        <p:spPr/>
        <p:txBody>
          <a:bodyPr/>
          <a:lstStyle/>
          <a:p>
            <a:r>
              <a:rPr lang="en-US" smtClean="0"/>
              <a:t>7/5/2011</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dirty="0"/>
          </a:p>
        </p:txBody>
      </p:sp>
      <p:sp>
        <p:nvSpPr>
          <p:cNvPr id="3" name="Content Placeholder 2"/>
          <p:cNvSpPr>
            <a:spLocks noGrp="1"/>
          </p:cNvSpPr>
          <p:nvPr>
            <p:ph sz="quarter" idx="1"/>
          </p:nvPr>
        </p:nvSpPr>
        <p:spPr>
          <a:xfrm>
            <a:off x="228600" y="1600200"/>
            <a:ext cx="8458200" cy="5029200"/>
          </a:xfrm>
        </p:spPr>
        <p:txBody>
          <a:bodyPr>
            <a:normAutofit fontScale="85000" lnSpcReduction="10000"/>
          </a:bodyPr>
          <a:lstStyle/>
          <a:p>
            <a:pPr lvl="0"/>
            <a:r>
              <a:rPr lang="en-US" dirty="0"/>
              <a:t>How do we understand the dynamics of power when participatory methods are employed by the powerful?</a:t>
            </a:r>
          </a:p>
          <a:p>
            <a:pPr lvl="0"/>
            <a:r>
              <a:rPr lang="en-US" dirty="0"/>
              <a:t>Whose voices are raised and whose are heard? </a:t>
            </a:r>
          </a:p>
          <a:p>
            <a:pPr lvl="0"/>
            <a:r>
              <a:rPr lang="en-US" dirty="0"/>
              <a:t>How are these voices mediated as issues of representation become more complex with the use of participatory methods in larger-scale planning and consultation exercises? (Mertens, 2009, P. 85) </a:t>
            </a:r>
          </a:p>
          <a:p>
            <a:pPr lvl="0"/>
            <a:r>
              <a:rPr lang="en-US" dirty="0" smtClean="0"/>
              <a:t>What </a:t>
            </a:r>
            <a:r>
              <a:rPr lang="en-US" dirty="0"/>
              <a:t>if I am a member of the community? How does that prepare me to work in that community? What if I am not a member of a community? To what extent is it necessary to share salient characteristics of a community?</a:t>
            </a:r>
          </a:p>
          <a:p>
            <a:pPr lvl="0"/>
            <a:r>
              <a:rPr lang="en-US" dirty="0" smtClean="0"/>
              <a:t>How </a:t>
            </a:r>
            <a:r>
              <a:rPr lang="en-US" dirty="0"/>
              <a:t>does cultural competency come into the discussion of interactions in </a:t>
            </a:r>
            <a:r>
              <a:rPr lang="en-US" dirty="0" smtClean="0"/>
              <a:t>research </a:t>
            </a:r>
            <a:r>
              <a:rPr lang="en-US" dirty="0"/>
              <a:t>contexts</a:t>
            </a:r>
            <a:r>
              <a:rPr lang="en-US" dirty="0" smtClean="0"/>
              <a:t>? (Mertens &amp; Wilson, in press)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343ED041-4526-476B-928E-8718372F2438}" type="slidenum">
              <a:rPr lang="en-US" smtClean="0"/>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dirty="0" smtClean="0"/>
              <a:t>Experimental EVALUATION </a:t>
            </a:r>
            <a:r>
              <a:rPr lang="en-US" dirty="0" smtClean="0"/>
              <a:t>DESIGN</a:t>
            </a:r>
          </a:p>
        </p:txBody>
      </p:sp>
      <p:sp>
        <p:nvSpPr>
          <p:cNvPr id="112643" name="Rectangle 8"/>
          <p:cNvSpPr>
            <a:spLocks noGrp="1" noChangeArrowheads="1"/>
          </p:cNvSpPr>
          <p:nvPr>
            <p:ph sz="quarter" idx="1"/>
          </p:nvPr>
        </p:nvSpPr>
        <p:spPr>
          <a:xfrm>
            <a:off x="2268538" y="2205038"/>
            <a:ext cx="4402137" cy="3097212"/>
          </a:xfrm>
        </p:spPr>
        <p:txBody>
          <a:bodyPr>
            <a:normAutofit fontScale="92500" lnSpcReduction="10000"/>
          </a:bodyPr>
          <a:lstStyle/>
          <a:p>
            <a:pPr eaLnBrk="1" hangingPunct="1"/>
            <a:r>
              <a:rPr lang="en-US" sz="3200" b="1" dirty="0" smtClean="0"/>
              <a:t>Experimental</a:t>
            </a:r>
          </a:p>
          <a:p>
            <a:pPr eaLnBrk="1" hangingPunct="1"/>
            <a:endParaRPr lang="en-US" sz="3200" b="1" dirty="0" smtClean="0"/>
          </a:p>
          <a:p>
            <a:pPr eaLnBrk="1" hangingPunct="1"/>
            <a:r>
              <a:rPr lang="en-US" sz="3200" b="1" dirty="0" smtClean="0"/>
              <a:t>Quasi Experimental</a:t>
            </a:r>
          </a:p>
          <a:p>
            <a:pPr eaLnBrk="1" hangingPunct="1"/>
            <a:endParaRPr lang="en-US" sz="3200" b="1" dirty="0" smtClean="0"/>
          </a:p>
          <a:p>
            <a:pPr eaLnBrk="1" hangingPunct="1"/>
            <a:r>
              <a:rPr lang="en-US" sz="3200" b="1" dirty="0" smtClean="0"/>
              <a:t>Non </a:t>
            </a:r>
            <a:r>
              <a:rPr lang="en-US" sz="3200" b="1" dirty="0" smtClean="0"/>
              <a:t>Experimental (Single Group)</a:t>
            </a:r>
            <a:endParaRPr lang="en-US" sz="3200" b="1" dirty="0" smtClean="0"/>
          </a:p>
        </p:txBody>
      </p:sp>
      <p:sp>
        <p:nvSpPr>
          <p:cNvPr id="112644" name="Slide Number Placeholder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86BD82A-A8B3-450D-8198-568CBE2B97CE}" type="slidenum">
              <a:rPr kumimoji="1" lang="en-US" sz="1400">
                <a:latin typeface="Gill Sans MT" pitchFamily="34" charset="0"/>
              </a:rPr>
              <a:pPr algn="r"/>
              <a:t>6</a:t>
            </a:fld>
            <a:endParaRPr kumimoji="1" lang="en-US" sz="1400">
              <a:latin typeface="Gill Sans MT" pitchFamily="34" charset="0"/>
            </a:endParaRPr>
          </a:p>
        </p:txBody>
      </p:sp>
      <p:sp>
        <p:nvSpPr>
          <p:cNvPr id="112645" name="Footer Placeholder 8"/>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endParaRPr kumimoji="1" lang="en-US" sz="1400" dirty="0">
              <a:latin typeface="Gill Sans MT" pitchFamily="34" charset="0"/>
            </a:endParaRPr>
          </a:p>
        </p:txBody>
      </p:sp>
      <p:sp>
        <p:nvSpPr>
          <p:cNvPr id="6" name="Date Placeholder 5"/>
          <p:cNvSpPr>
            <a:spLocks noGrp="1"/>
          </p:cNvSpPr>
          <p:nvPr>
            <p:ph type="dt" sz="half" idx="10"/>
          </p:nvPr>
        </p:nvSpPr>
        <p:spPr/>
        <p:txBody>
          <a:bodyPr/>
          <a:lstStyle/>
          <a:p>
            <a:r>
              <a:rPr lang="en-US" smtClean="0"/>
              <a:t>7/5/2011</a:t>
            </a:r>
            <a:endParaRPr lang="en-US"/>
          </a:p>
        </p:txBody>
      </p:sp>
      <p:sp>
        <p:nvSpPr>
          <p:cNvPr id="7" name="Slide Number Placeholder 6"/>
          <p:cNvSpPr>
            <a:spLocks noGrp="1"/>
          </p:cNvSpPr>
          <p:nvPr>
            <p:ph type="sldNum" sz="quarter" idx="12"/>
          </p:nvPr>
        </p:nvSpPr>
        <p:spPr/>
        <p:txBody>
          <a:bodyPr>
            <a:normAutofit fontScale="85000" lnSpcReduction="20000"/>
          </a:bodyPr>
          <a:lstStyle/>
          <a:p>
            <a:fld id="{343ED041-4526-476B-928E-8718372F2438}" type="slidenum">
              <a:rPr lang="en-US" smtClean="0"/>
              <a:t>6</a:t>
            </a:fld>
            <a:endParaRPr lang="en-US"/>
          </a:p>
        </p:txBody>
      </p:sp>
      <p:sp>
        <p:nvSpPr>
          <p:cNvPr id="8" name="Footer Placeholder 7"/>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Overcome Roadblocks to Partnership</a:t>
            </a:r>
            <a:endParaRPr lang="en-US" dirty="0"/>
          </a:p>
        </p:txBody>
      </p:sp>
      <p:sp>
        <p:nvSpPr>
          <p:cNvPr id="4" name="Date Placeholder 3"/>
          <p:cNvSpPr>
            <a:spLocks noGrp="1"/>
          </p:cNvSpPr>
          <p:nvPr>
            <p:ph type="dt" sz="half" idx="10"/>
          </p:nvPr>
        </p:nvSpPr>
        <p:spPr/>
        <p:txBody>
          <a:bodyPr/>
          <a:lstStyle/>
          <a:p>
            <a:r>
              <a:rPr lang="en-US" smtClean="0"/>
              <a:t>7/5/2011</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dirty="0"/>
          </a:p>
        </p:txBody>
      </p:sp>
      <p:sp>
        <p:nvSpPr>
          <p:cNvPr id="3" name="Content Placeholder 2"/>
          <p:cNvSpPr>
            <a:spLocks noGrp="1"/>
          </p:cNvSpPr>
          <p:nvPr>
            <p:ph sz="quarter" idx="1"/>
          </p:nvPr>
        </p:nvSpPr>
        <p:spPr/>
        <p:txBody>
          <a:bodyPr/>
          <a:lstStyle/>
          <a:p>
            <a:r>
              <a:rPr lang="en-US" dirty="0" smtClean="0"/>
              <a:t>Community advisory boards</a:t>
            </a:r>
          </a:p>
          <a:p>
            <a:r>
              <a:rPr lang="en-US" dirty="0" smtClean="0"/>
              <a:t>Active involvement in the planning process</a:t>
            </a:r>
          </a:p>
          <a:p>
            <a:r>
              <a:rPr lang="en-US" dirty="0" smtClean="0"/>
              <a:t>Presentation of options for models of partnerships</a:t>
            </a:r>
          </a:p>
          <a:p>
            <a:r>
              <a:rPr lang="en-US" dirty="0" smtClean="0"/>
              <a:t>Reciprocity </a:t>
            </a:r>
          </a:p>
          <a:p>
            <a:r>
              <a:rPr lang="en-US" dirty="0" smtClean="0"/>
              <a:t>Sufficient time for development</a:t>
            </a:r>
          </a:p>
          <a:p>
            <a:r>
              <a:rPr lang="en-US" dirty="0" smtClean="0"/>
              <a:t>Capacity development</a:t>
            </a:r>
          </a:p>
          <a:p>
            <a:pPr>
              <a:buNone/>
            </a:pPr>
            <a:endParaRPr lang="en-US" dirty="0" smtClean="0"/>
          </a:p>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343ED041-4526-476B-928E-8718372F2438}" type="slidenum">
              <a:rPr lang="en-US" smtClean="0"/>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Involvement</a:t>
            </a:r>
            <a:endParaRPr lang="en-US" dirty="0"/>
          </a:p>
        </p:txBody>
      </p:sp>
      <p:sp>
        <p:nvSpPr>
          <p:cNvPr id="4" name="Date Placeholder 3"/>
          <p:cNvSpPr>
            <a:spLocks noGrp="1"/>
          </p:cNvSpPr>
          <p:nvPr>
            <p:ph type="dt" sz="half" idx="10"/>
          </p:nvPr>
        </p:nvSpPr>
        <p:spPr/>
        <p:txBody>
          <a:bodyPr/>
          <a:lstStyle/>
          <a:p>
            <a:r>
              <a:rPr lang="en-US" smtClean="0"/>
              <a:t>7/5/2011</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dirty="0"/>
          </a:p>
        </p:txBody>
      </p:sp>
      <p:sp>
        <p:nvSpPr>
          <p:cNvPr id="3" name="Content Placeholder 2"/>
          <p:cNvSpPr>
            <a:spLocks noGrp="1"/>
          </p:cNvSpPr>
          <p:nvPr>
            <p:ph sz="quarter" idx="1"/>
          </p:nvPr>
        </p:nvSpPr>
        <p:spPr/>
        <p:txBody>
          <a:bodyPr/>
          <a:lstStyle/>
          <a:p>
            <a:pPr lvl="0"/>
            <a:r>
              <a:rPr lang="en-US" dirty="0"/>
              <a:t>At what point will you involve the community? </a:t>
            </a:r>
          </a:p>
          <a:p>
            <a:pPr lvl="0"/>
            <a:r>
              <a:rPr lang="en-US" dirty="0"/>
              <a:t>How will you approach that community? </a:t>
            </a:r>
          </a:p>
          <a:p>
            <a:pPr lvl="0"/>
            <a:r>
              <a:rPr lang="en-US" dirty="0"/>
              <a:t>What benefits do you see for the community? </a:t>
            </a:r>
          </a:p>
          <a:p>
            <a:pPr lvl="0"/>
            <a:r>
              <a:rPr lang="en-US" dirty="0"/>
              <a:t>How will you demonstrate your respect for their culture and traditions?</a:t>
            </a:r>
          </a:p>
          <a:p>
            <a:pPr>
              <a:buNone/>
            </a:pPr>
            <a:r>
              <a:rPr lang="en-US" dirty="0" smtClean="0"/>
              <a:t>(Mertens &amp; Wilson, in press)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343ED041-4526-476B-928E-8718372F2438}" type="slidenum">
              <a:rPr lang="en-US" smtClean="0"/>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Issues</a:t>
            </a:r>
            <a:endParaRPr lang="en-US" dirty="0"/>
          </a:p>
        </p:txBody>
      </p:sp>
      <p:sp>
        <p:nvSpPr>
          <p:cNvPr id="4" name="Date Placeholder 3"/>
          <p:cNvSpPr>
            <a:spLocks noGrp="1"/>
          </p:cNvSpPr>
          <p:nvPr>
            <p:ph type="dt" sz="half" idx="10"/>
          </p:nvPr>
        </p:nvSpPr>
        <p:spPr/>
        <p:txBody>
          <a:bodyPr/>
          <a:lstStyle/>
          <a:p>
            <a:r>
              <a:rPr lang="en-US" smtClean="0"/>
              <a:t>7/5/2011</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dirty="0"/>
          </a:p>
        </p:txBody>
      </p:sp>
      <p:sp>
        <p:nvSpPr>
          <p:cNvPr id="3" name="Content Placeholder 2"/>
          <p:cNvSpPr>
            <a:spLocks noGrp="1"/>
          </p:cNvSpPr>
          <p:nvPr>
            <p:ph sz="quarter" idx="1"/>
          </p:nvPr>
        </p:nvSpPr>
        <p:spPr/>
        <p:txBody>
          <a:bodyPr>
            <a:normAutofit/>
          </a:bodyPr>
          <a:lstStyle/>
          <a:p>
            <a:r>
              <a:rPr lang="en-US" dirty="0" smtClean="0"/>
              <a:t>Literacy</a:t>
            </a:r>
          </a:p>
          <a:p>
            <a:r>
              <a:rPr lang="en-US" dirty="0" smtClean="0"/>
              <a:t>Language (written, oral, signed)</a:t>
            </a:r>
          </a:p>
          <a:p>
            <a:r>
              <a:rPr lang="en-US" dirty="0" smtClean="0"/>
              <a:t>Being responsive to culture</a:t>
            </a:r>
          </a:p>
          <a:p>
            <a:r>
              <a:rPr lang="en-US" dirty="0" smtClean="0"/>
              <a:t>Addressing power differences</a:t>
            </a:r>
          </a:p>
          <a:p>
            <a:r>
              <a:rPr lang="en-US" dirty="0" smtClean="0"/>
              <a:t>Accommodations (scribe, interpreter)</a:t>
            </a:r>
          </a:p>
          <a:p>
            <a:r>
              <a:rPr lang="en-US" dirty="0" smtClean="0"/>
              <a:t>Medium of presentation (text, speech, Braille, photographs, images, video, audio, signs)</a:t>
            </a:r>
          </a:p>
          <a:p>
            <a:r>
              <a:rPr lang="en-US" dirty="0" smtClean="0"/>
              <a:t>Contact method/relationships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343ED041-4526-476B-928E-8718372F2438}" type="slidenum">
              <a:rPr lang="en-US" smtClean="0"/>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Involvement Strategies</a:t>
            </a:r>
            <a:endParaRPr lang="en-US" dirty="0"/>
          </a:p>
        </p:txBody>
      </p:sp>
      <p:sp>
        <p:nvSpPr>
          <p:cNvPr id="4" name="Date Placeholder 3"/>
          <p:cNvSpPr>
            <a:spLocks noGrp="1"/>
          </p:cNvSpPr>
          <p:nvPr>
            <p:ph type="dt" sz="half" idx="10"/>
          </p:nvPr>
        </p:nvSpPr>
        <p:spPr/>
        <p:txBody>
          <a:bodyPr/>
          <a:lstStyle/>
          <a:p>
            <a:r>
              <a:rPr lang="en-US" smtClean="0"/>
              <a:t>7/5/2011</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dirty="0"/>
          </a:p>
        </p:txBody>
      </p:sp>
      <p:sp>
        <p:nvSpPr>
          <p:cNvPr id="3" name="Content Placeholder 2"/>
          <p:cNvSpPr>
            <a:spLocks noGrp="1"/>
          </p:cNvSpPr>
          <p:nvPr>
            <p:ph sz="quarter" idx="1"/>
          </p:nvPr>
        </p:nvSpPr>
        <p:spPr/>
        <p:txBody>
          <a:bodyPr/>
          <a:lstStyle/>
          <a:p>
            <a:r>
              <a:rPr lang="en-US" dirty="0" smtClean="0"/>
              <a:t>Town hall meetings</a:t>
            </a:r>
          </a:p>
          <a:p>
            <a:r>
              <a:rPr lang="en-US" dirty="0" smtClean="0"/>
              <a:t>Focus groups</a:t>
            </a:r>
          </a:p>
          <a:p>
            <a:r>
              <a:rPr lang="en-US" dirty="0" smtClean="0"/>
              <a:t>Interactive data collection strategies, e.g.,</a:t>
            </a:r>
          </a:p>
          <a:p>
            <a:pPr lvl="1"/>
            <a:r>
              <a:rPr lang="en-US" dirty="0" smtClean="0"/>
              <a:t>Ladder of Life (defining poverty measures)</a:t>
            </a:r>
          </a:p>
          <a:p>
            <a:pPr lvl="1"/>
            <a:r>
              <a:rPr lang="en-US" dirty="0" smtClean="0"/>
              <a:t>Most Significant Change</a:t>
            </a:r>
          </a:p>
          <a:p>
            <a:pPr lvl="1"/>
            <a:r>
              <a:rPr lang="en-US" dirty="0" smtClean="0"/>
              <a:t>Photographs, videos, web-based presentations</a:t>
            </a:r>
          </a:p>
          <a:p>
            <a:r>
              <a:rPr lang="en-US" dirty="0" smtClean="0"/>
              <a:t>Rapid Assessments</a:t>
            </a:r>
          </a:p>
          <a:p>
            <a:pPr lvl="1"/>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343ED041-4526-476B-928E-8718372F2438}" type="slidenum">
              <a:rPr lang="en-US" smtClean="0"/>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7/5/2011</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dirty="0"/>
          </a:p>
        </p:txBody>
      </p:sp>
      <p:pic>
        <p:nvPicPr>
          <p:cNvPr id="6" name="Picture 5"/>
          <p:cNvPicPr/>
          <p:nvPr/>
        </p:nvPicPr>
        <p:blipFill>
          <a:blip r:embed="rId2" cstate="print"/>
          <a:srcRect/>
          <a:stretch>
            <a:fillRect/>
          </a:stretch>
        </p:blipFill>
        <p:spPr bwMode="auto">
          <a:xfrm>
            <a:off x="609600" y="0"/>
            <a:ext cx="6905625" cy="6858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343ED041-4526-476B-928E-8718372F2438}" type="slidenum">
              <a:rPr lang="en-US" smtClean="0"/>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7/5/2011</a:t>
            </a:r>
            <a:endParaRPr lang="en-US" dirty="0"/>
          </a:p>
        </p:txBody>
      </p:sp>
      <p:sp>
        <p:nvSpPr>
          <p:cNvPr id="3" name="Footer Placeholder 2"/>
          <p:cNvSpPr>
            <a:spLocks noGrp="1"/>
          </p:cNvSpPr>
          <p:nvPr>
            <p:ph type="ftr" sz="quarter" idx="11"/>
          </p:nvPr>
        </p:nvSpPr>
        <p:spPr/>
        <p:txBody>
          <a:bodyPr/>
          <a:lstStyle/>
          <a:p>
            <a:r>
              <a:rPr lang="fi-FI" smtClean="0"/>
              <a:t>IPEN Almaty Kazakhstan July 2011 Mertens</a:t>
            </a:r>
            <a:endParaRPr lang="en-US" dirty="0"/>
          </a:p>
        </p:txBody>
      </p:sp>
      <p:pic>
        <p:nvPicPr>
          <p:cNvPr id="4" name="Picture 3"/>
          <p:cNvPicPr/>
          <p:nvPr/>
        </p:nvPicPr>
        <p:blipFill>
          <a:blip r:embed="rId2" cstate="print"/>
          <a:srcRect/>
          <a:stretch>
            <a:fillRect/>
          </a:stretch>
        </p:blipFill>
        <p:spPr bwMode="auto">
          <a:xfrm>
            <a:off x="914400" y="304800"/>
            <a:ext cx="7848600" cy="5867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43ED041-4526-476B-928E-8718372F2438}" type="slidenum">
              <a:rPr lang="en-US" smtClean="0"/>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7/5/2011</a:t>
            </a:r>
            <a:endParaRPr lang="en-US" dirty="0"/>
          </a:p>
        </p:txBody>
      </p:sp>
      <p:sp>
        <p:nvSpPr>
          <p:cNvPr id="3" name="Footer Placeholder 2"/>
          <p:cNvSpPr>
            <a:spLocks noGrp="1"/>
          </p:cNvSpPr>
          <p:nvPr>
            <p:ph type="ftr" sz="quarter" idx="11"/>
          </p:nvPr>
        </p:nvSpPr>
        <p:spPr/>
        <p:txBody>
          <a:bodyPr/>
          <a:lstStyle/>
          <a:p>
            <a:r>
              <a:rPr lang="fi-FI" smtClean="0"/>
              <a:t>IPEN Almaty Kazakhstan July 2011 Mertens</a:t>
            </a:r>
            <a:endParaRPr lang="en-US" dirty="0"/>
          </a:p>
        </p:txBody>
      </p:sp>
      <p:pic>
        <p:nvPicPr>
          <p:cNvPr id="4" name="Picture 3"/>
          <p:cNvPicPr/>
          <p:nvPr/>
        </p:nvPicPr>
        <p:blipFill>
          <a:blip r:embed="rId2" cstate="print"/>
          <a:srcRect/>
          <a:stretch>
            <a:fillRect/>
          </a:stretch>
        </p:blipFill>
        <p:spPr bwMode="auto">
          <a:xfrm>
            <a:off x="381000" y="0"/>
            <a:ext cx="8763000" cy="68579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43ED041-4526-476B-928E-8718372F2438}" type="slidenum">
              <a:rPr lang="en-US" smtClean="0"/>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Participatory Methods</a:t>
            </a:r>
            <a:endParaRPr lang="en-US" dirty="0"/>
          </a:p>
        </p:txBody>
      </p:sp>
      <p:sp>
        <p:nvSpPr>
          <p:cNvPr id="2" name="Date Placeholder 1"/>
          <p:cNvSpPr>
            <a:spLocks noGrp="1"/>
          </p:cNvSpPr>
          <p:nvPr>
            <p:ph type="dt" sz="half" idx="10"/>
          </p:nvPr>
        </p:nvSpPr>
        <p:spPr/>
        <p:txBody>
          <a:bodyPr/>
          <a:lstStyle/>
          <a:p>
            <a:r>
              <a:rPr lang="en-US" smtClean="0"/>
              <a:t>7/5/2011</a:t>
            </a:r>
            <a:endParaRPr lang="en-US" dirty="0"/>
          </a:p>
        </p:txBody>
      </p:sp>
      <p:sp>
        <p:nvSpPr>
          <p:cNvPr id="3" name="Footer Placeholder 2"/>
          <p:cNvSpPr>
            <a:spLocks noGrp="1"/>
          </p:cNvSpPr>
          <p:nvPr>
            <p:ph type="ftr" sz="quarter" idx="11"/>
          </p:nvPr>
        </p:nvSpPr>
        <p:spPr/>
        <p:txBody>
          <a:bodyPr/>
          <a:lstStyle/>
          <a:p>
            <a:r>
              <a:rPr lang="fi-FI" smtClean="0"/>
              <a:t>IPEN Almaty Kazakhstan July 2011 Mertens</a:t>
            </a:r>
            <a:endParaRPr lang="en-US" dirty="0"/>
          </a:p>
        </p:txBody>
      </p:sp>
      <p:sp>
        <p:nvSpPr>
          <p:cNvPr id="5" name="Content Placeholder 4"/>
          <p:cNvSpPr>
            <a:spLocks noGrp="1"/>
          </p:cNvSpPr>
          <p:nvPr>
            <p:ph sz="quarter" idx="1"/>
          </p:nvPr>
        </p:nvSpPr>
        <p:spPr/>
        <p:txBody>
          <a:bodyPr/>
          <a:lstStyle/>
          <a:p>
            <a:r>
              <a:rPr lang="en-US" dirty="0" smtClean="0"/>
              <a:t>Ranking (cards)</a:t>
            </a:r>
          </a:p>
          <a:p>
            <a:r>
              <a:rPr lang="en-US" dirty="0" smtClean="0"/>
              <a:t>Trend Analysis (calendar)</a:t>
            </a:r>
          </a:p>
          <a:p>
            <a:r>
              <a:rPr lang="en-US" dirty="0" smtClean="0"/>
              <a:t>Mapping (access to resources, living patterns)</a:t>
            </a:r>
          </a:p>
          <a:p>
            <a:r>
              <a:rPr lang="en-US" dirty="0" smtClean="0"/>
              <a:t>Transect walks</a:t>
            </a:r>
          </a:p>
          <a:p>
            <a:r>
              <a:rPr lang="en-US" dirty="0" smtClean="0"/>
              <a:t>Diaries</a:t>
            </a:r>
          </a:p>
          <a:p>
            <a:r>
              <a:rPr lang="en-US" dirty="0" smtClean="0"/>
              <a:t>Drawings</a:t>
            </a:r>
          </a:p>
          <a:p>
            <a:r>
              <a:rPr lang="en-US" dirty="0" smtClean="0"/>
              <a:t>Photo-voice</a:t>
            </a:r>
          </a:p>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343ED041-4526-476B-928E-8718372F2438}" type="slidenum">
              <a:rPr lang="en-US" smtClean="0"/>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a:t>
            </a:r>
            <a:endParaRPr lang="en-US" dirty="0"/>
          </a:p>
        </p:txBody>
      </p:sp>
      <p:sp>
        <p:nvSpPr>
          <p:cNvPr id="4" name="Date Placeholder 3"/>
          <p:cNvSpPr>
            <a:spLocks noGrp="1"/>
          </p:cNvSpPr>
          <p:nvPr>
            <p:ph type="dt" sz="half" idx="10"/>
          </p:nvPr>
        </p:nvSpPr>
        <p:spPr/>
        <p:txBody>
          <a:bodyPr/>
          <a:lstStyle/>
          <a:p>
            <a:r>
              <a:rPr lang="en-US" smtClean="0"/>
              <a:t>7/5/2011</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dirty="0"/>
          </a:p>
        </p:txBody>
      </p:sp>
      <p:sp>
        <p:nvSpPr>
          <p:cNvPr id="3" name="Content Placeholder 2"/>
          <p:cNvSpPr>
            <a:spLocks noGrp="1"/>
          </p:cNvSpPr>
          <p:nvPr>
            <p:ph sz="quarter" idx="1"/>
          </p:nvPr>
        </p:nvSpPr>
        <p:spPr/>
        <p:txBody>
          <a:bodyPr>
            <a:normAutofit/>
          </a:bodyPr>
          <a:lstStyle/>
          <a:p>
            <a:r>
              <a:rPr lang="en-US" dirty="0" smtClean="0"/>
              <a:t>Group process writing</a:t>
            </a:r>
          </a:p>
          <a:p>
            <a:r>
              <a:rPr lang="en-US" dirty="0" smtClean="0"/>
              <a:t>News releases</a:t>
            </a:r>
          </a:p>
          <a:p>
            <a:r>
              <a:rPr lang="en-US" dirty="0" smtClean="0"/>
              <a:t>Fact sheets</a:t>
            </a:r>
          </a:p>
          <a:p>
            <a:r>
              <a:rPr lang="en-US" dirty="0" smtClean="0"/>
              <a:t>Memos, flyers, brochures, &amp; web-based reporting</a:t>
            </a:r>
          </a:p>
          <a:p>
            <a:r>
              <a:rPr lang="en-US" dirty="0" smtClean="0"/>
              <a:t>Sharing information in real time</a:t>
            </a:r>
          </a:p>
          <a:p>
            <a:r>
              <a:rPr lang="en-US" dirty="0" smtClean="0"/>
              <a:t>Participatory performance reporting</a:t>
            </a:r>
          </a:p>
          <a:p>
            <a:r>
              <a:rPr lang="en-US" dirty="0" smtClean="0"/>
              <a:t>Visual displays: charts &amp; graphs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343ED041-4526-476B-928E-8718372F2438}" type="slidenum">
              <a:rPr lang="en-US" smtClean="0"/>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Appreciative Inquiry</a:t>
            </a:r>
            <a:endParaRPr lang="en-US" dirty="0"/>
          </a:p>
        </p:txBody>
      </p:sp>
      <p:sp>
        <p:nvSpPr>
          <p:cNvPr id="3" name="Content Placeholder 2"/>
          <p:cNvSpPr>
            <a:spLocks noGrp="1"/>
          </p:cNvSpPr>
          <p:nvPr>
            <p:ph sz="quarter" idx="1"/>
          </p:nvPr>
        </p:nvSpPr>
        <p:spPr/>
        <p:txBody>
          <a:bodyPr/>
          <a:lstStyle/>
          <a:p>
            <a:r>
              <a:rPr lang="en-US" dirty="0" smtClean="0"/>
              <a:t>Fits with transformative paradigm because of emphasis on strengths in community experiences.</a:t>
            </a:r>
          </a:p>
          <a:p>
            <a:r>
              <a:rPr lang="en-US" dirty="0" smtClean="0"/>
              <a:t>Asks about what is GOOD in the context.</a:t>
            </a:r>
          </a:p>
          <a:p>
            <a:r>
              <a:rPr lang="en-US" dirty="0" smtClean="0"/>
              <a:t>Builds on what is good to vision of how things could be better.</a:t>
            </a:r>
            <a:endParaRPr lang="en-US" dirty="0"/>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69</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EXPERIMENTAL DESIGN</a:t>
            </a:r>
          </a:p>
        </p:txBody>
      </p:sp>
      <p:sp>
        <p:nvSpPr>
          <p:cNvPr id="113667" name="Rectangle 3"/>
          <p:cNvSpPr>
            <a:spLocks noGrp="1" noChangeArrowheads="1"/>
          </p:cNvSpPr>
          <p:nvPr>
            <p:ph sz="quarter" idx="1"/>
          </p:nvPr>
        </p:nvSpPr>
        <p:spPr>
          <a:xfrm>
            <a:off x="468313" y="1700213"/>
            <a:ext cx="8229600" cy="4724400"/>
          </a:xfrm>
        </p:spPr>
        <p:txBody>
          <a:bodyPr/>
          <a:lstStyle/>
          <a:p>
            <a:pPr eaLnBrk="1" hangingPunct="1"/>
            <a:r>
              <a:rPr lang="en-US" b="1" smtClean="0"/>
              <a:t>Links between interventions and observed outcomes</a:t>
            </a:r>
          </a:p>
          <a:p>
            <a:pPr eaLnBrk="1" hangingPunct="1"/>
            <a:endParaRPr lang="en-US" b="1" smtClean="0"/>
          </a:p>
          <a:p>
            <a:pPr eaLnBrk="1" hangingPunct="1"/>
            <a:r>
              <a:rPr lang="en-US" b="1" smtClean="0"/>
              <a:t>Treatment and Control Groups</a:t>
            </a:r>
          </a:p>
          <a:p>
            <a:pPr eaLnBrk="1" hangingPunct="1"/>
            <a:endParaRPr lang="en-US" b="1" smtClean="0"/>
          </a:p>
          <a:p>
            <a:pPr eaLnBrk="1" hangingPunct="1"/>
            <a:r>
              <a:rPr lang="en-US" b="1" smtClean="0"/>
              <a:t>Random Assignment</a:t>
            </a:r>
          </a:p>
        </p:txBody>
      </p:sp>
      <p:sp>
        <p:nvSpPr>
          <p:cNvPr id="113668" name="Slide Number Placeholder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B948A95-72DD-4BC0-92D7-32FBADA87966}" type="slidenum">
              <a:rPr kumimoji="1" lang="en-US" sz="1400">
                <a:latin typeface="Gill Sans MT" pitchFamily="34" charset="0"/>
              </a:rPr>
              <a:pPr algn="r"/>
              <a:t>7</a:t>
            </a:fld>
            <a:endParaRPr kumimoji="1" lang="en-US" sz="1400">
              <a:latin typeface="Gill Sans MT" pitchFamily="34" charset="0"/>
            </a:endParaRPr>
          </a:p>
        </p:txBody>
      </p:sp>
      <p:sp>
        <p:nvSpPr>
          <p:cNvPr id="113669" name="Footer Placeholder 8"/>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endParaRPr kumimoji="1" lang="en-US" sz="1400" dirty="0">
              <a:latin typeface="Gill Sans MT" pitchFamily="34" charset="0"/>
            </a:endParaRPr>
          </a:p>
        </p:txBody>
      </p:sp>
      <p:sp>
        <p:nvSpPr>
          <p:cNvPr id="6" name="Date Placeholder 5"/>
          <p:cNvSpPr>
            <a:spLocks noGrp="1"/>
          </p:cNvSpPr>
          <p:nvPr>
            <p:ph type="dt" sz="half" idx="10"/>
          </p:nvPr>
        </p:nvSpPr>
        <p:spPr/>
        <p:txBody>
          <a:bodyPr/>
          <a:lstStyle/>
          <a:p>
            <a:r>
              <a:rPr lang="en-US" smtClean="0"/>
              <a:t>7/5/2011</a:t>
            </a:r>
            <a:endParaRPr lang="en-US"/>
          </a:p>
        </p:txBody>
      </p:sp>
      <p:sp>
        <p:nvSpPr>
          <p:cNvPr id="7" name="Slide Number Placeholder 6"/>
          <p:cNvSpPr>
            <a:spLocks noGrp="1"/>
          </p:cNvSpPr>
          <p:nvPr>
            <p:ph type="sldNum" sz="quarter" idx="12"/>
          </p:nvPr>
        </p:nvSpPr>
        <p:spPr/>
        <p:txBody>
          <a:bodyPr>
            <a:normAutofit fontScale="85000" lnSpcReduction="20000"/>
          </a:bodyPr>
          <a:lstStyle/>
          <a:p>
            <a:fld id="{343ED041-4526-476B-928E-8718372F2438}" type="slidenum">
              <a:rPr lang="en-US" smtClean="0"/>
              <a:t>7</a:t>
            </a:fld>
            <a:endParaRPr lang="en-US"/>
          </a:p>
        </p:txBody>
      </p:sp>
      <p:sp>
        <p:nvSpPr>
          <p:cNvPr id="8" name="Footer Placeholder 7"/>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533400" y="381000"/>
            <a:ext cx="8153400" cy="914400"/>
          </a:xfrm>
        </p:spPr>
        <p:txBody>
          <a:bodyPr/>
          <a:lstStyle/>
          <a:p>
            <a:pPr eaLnBrk="1" hangingPunct="1">
              <a:defRPr/>
            </a:pPr>
            <a:r>
              <a:rPr lang="en-US" dirty="0" smtClean="0"/>
              <a:t>Resources</a:t>
            </a:r>
          </a:p>
        </p:txBody>
      </p:sp>
      <p:pic>
        <p:nvPicPr>
          <p:cNvPr id="34820" name="Picture 6" descr="C:\Documents and Settings\donna.mertens\My Documents\My Pictures\DonnaProf\Books\Transformative.png"/>
          <p:cNvPicPr>
            <a:picLocks noGrp="1" noChangeAspect="1" noChangeArrowheads="1"/>
          </p:cNvPicPr>
          <p:nvPr>
            <p:ph sz="half" idx="1"/>
          </p:nvPr>
        </p:nvPicPr>
        <p:blipFill>
          <a:blip r:embed="rId2" cstate="print"/>
          <a:stretch>
            <a:fillRect/>
          </a:stretch>
        </p:blipFill>
        <p:spPr>
          <a:xfrm>
            <a:off x="571066" y="1219200"/>
            <a:ext cx="3810868" cy="4977625"/>
          </a:xfrm>
          <a:noFill/>
        </p:spPr>
      </p:pic>
      <p:sp>
        <p:nvSpPr>
          <p:cNvPr id="46086" name="Rectangle 6"/>
          <p:cNvSpPr>
            <a:spLocks noGrp="1" noChangeArrowheads="1"/>
          </p:cNvSpPr>
          <p:nvPr>
            <p:ph sz="half" idx="2"/>
          </p:nvPr>
        </p:nvSpPr>
        <p:spPr>
          <a:xfrm>
            <a:off x="4267200" y="1600200"/>
            <a:ext cx="4876800" cy="5715000"/>
          </a:xfrm>
        </p:spPr>
        <p:txBody>
          <a:bodyPr>
            <a:normAutofit/>
          </a:bodyPr>
          <a:lstStyle/>
          <a:p>
            <a:pPr eaLnBrk="1" hangingPunct="1">
              <a:lnSpc>
                <a:spcPct val="90000"/>
              </a:lnSpc>
              <a:defRPr/>
            </a:pPr>
            <a:r>
              <a:rPr lang="en-US" sz="2000" dirty="0" smtClean="0"/>
              <a:t>Mertens, D. M. &amp; Wilson, A. (in press). Program Evaluation. NY: Guilford.</a:t>
            </a:r>
          </a:p>
          <a:p>
            <a:pPr eaLnBrk="1" hangingPunct="1">
              <a:lnSpc>
                <a:spcPct val="90000"/>
              </a:lnSpc>
              <a:buNone/>
              <a:defRPr/>
            </a:pPr>
            <a:endParaRPr lang="en-US" sz="2000" dirty="0" smtClean="0"/>
          </a:p>
          <a:p>
            <a:pPr eaLnBrk="1" hangingPunct="1">
              <a:lnSpc>
                <a:spcPct val="90000"/>
              </a:lnSpc>
              <a:defRPr/>
            </a:pPr>
            <a:r>
              <a:rPr lang="en-US" sz="2000" dirty="0" smtClean="0"/>
              <a:t>Mertens, D. M. (2010). Research and evaluation in education and psychology: Integrating diversity with </a:t>
            </a:r>
            <a:r>
              <a:rPr lang="en-US" sz="2000" dirty="0" err="1" smtClean="0"/>
              <a:t>qual</a:t>
            </a:r>
            <a:r>
              <a:rPr lang="en-US" sz="2000" dirty="0" smtClean="0"/>
              <a:t>, quant and mixed methods. 3</a:t>
            </a:r>
            <a:r>
              <a:rPr lang="en-US" sz="2000" baseline="30000" dirty="0" smtClean="0"/>
              <a:t>rd</a:t>
            </a:r>
            <a:r>
              <a:rPr lang="en-US" sz="2000" dirty="0" smtClean="0"/>
              <a:t> ed. Thousand Oaks, CA: Sage.</a:t>
            </a:r>
          </a:p>
          <a:p>
            <a:pPr eaLnBrk="1" hangingPunct="1">
              <a:lnSpc>
                <a:spcPct val="90000"/>
              </a:lnSpc>
              <a:buNone/>
              <a:defRPr/>
            </a:pPr>
            <a:endParaRPr lang="en-US" sz="2000" dirty="0" smtClean="0"/>
          </a:p>
          <a:p>
            <a:pPr eaLnBrk="1" hangingPunct="1">
              <a:lnSpc>
                <a:spcPct val="90000"/>
              </a:lnSpc>
              <a:defRPr/>
            </a:pPr>
            <a:r>
              <a:rPr lang="en-US" sz="2000" dirty="0" smtClean="0"/>
              <a:t>Mertens, D. M. (2009). </a:t>
            </a:r>
            <a:r>
              <a:rPr lang="en-US" sz="2000" i="1" dirty="0" smtClean="0"/>
              <a:t>Transformative research &amp; evaluation</a:t>
            </a:r>
            <a:r>
              <a:rPr lang="en-US" sz="2000" dirty="0" smtClean="0"/>
              <a:t>. NY: Guilford</a:t>
            </a:r>
          </a:p>
          <a:p>
            <a:pPr eaLnBrk="1" hangingPunct="1">
              <a:lnSpc>
                <a:spcPct val="90000"/>
              </a:lnSpc>
              <a:buNone/>
              <a:defRPr/>
            </a:pPr>
            <a:endParaRPr lang="en-US" sz="2000" dirty="0" smtClean="0"/>
          </a:p>
          <a:p>
            <a:pPr eaLnBrk="1" hangingPunct="1">
              <a:lnSpc>
                <a:spcPct val="90000"/>
              </a:lnSpc>
              <a:defRPr/>
            </a:pPr>
            <a:r>
              <a:rPr lang="en-US" sz="2000" dirty="0" smtClean="0"/>
              <a:t>Mertens, D. M. &amp; Ginsberg, P. (2009).(Eds.) Handbook of Social Research Ethics. Thousand Oaks, CA: Sage.</a:t>
            </a:r>
          </a:p>
          <a:p>
            <a:pPr eaLnBrk="1" hangingPunct="1">
              <a:lnSpc>
                <a:spcPct val="90000"/>
              </a:lnSpc>
              <a:defRPr/>
            </a:pPr>
            <a:endParaRPr lang="en-US" sz="2000" dirty="0" smtClean="0"/>
          </a:p>
        </p:txBody>
      </p:sp>
      <p:sp>
        <p:nvSpPr>
          <p:cNvPr id="5" name="Date Placeholder 4"/>
          <p:cNvSpPr>
            <a:spLocks noGrp="1"/>
          </p:cNvSpPr>
          <p:nvPr>
            <p:ph type="dt" sz="half" idx="4294967295"/>
          </p:nvPr>
        </p:nvSpPr>
        <p:spPr>
          <a:xfrm>
            <a:off x="457200" y="6356350"/>
            <a:ext cx="2133600" cy="365125"/>
          </a:xfrm>
          <a:prstGeom prst="rect">
            <a:avLst/>
          </a:prstGeom>
        </p:spPr>
        <p:txBody>
          <a:bodyPr/>
          <a:lstStyle/>
          <a:p>
            <a:pPr>
              <a:defRPr/>
            </a:pPr>
            <a:r>
              <a:rPr lang="en-US" smtClean="0"/>
              <a:t>7/5/2011</a:t>
            </a:r>
            <a:endParaRPr lang="en-US" dirty="0"/>
          </a:p>
        </p:txBody>
      </p:sp>
      <p:sp>
        <p:nvSpPr>
          <p:cNvPr id="7" name="Footer Placeholder 6"/>
          <p:cNvSpPr>
            <a:spLocks noGrp="1"/>
          </p:cNvSpPr>
          <p:nvPr>
            <p:ph type="ftr" sz="quarter" idx="4294967295"/>
          </p:nvPr>
        </p:nvSpPr>
        <p:spPr>
          <a:xfrm>
            <a:off x="2667000" y="6356350"/>
            <a:ext cx="3352800" cy="365125"/>
          </a:xfrm>
          <a:prstGeom prst="rect">
            <a:avLst/>
          </a:prstGeom>
        </p:spPr>
        <p:txBody>
          <a:bodyPr/>
          <a:lstStyle/>
          <a:p>
            <a:r>
              <a:rPr lang="fi-FI" smtClean="0"/>
              <a:t>IPEN Almaty Kazakhstan July 2011 Mertens</a:t>
            </a:r>
            <a:endParaRPr lang="en-US" dirty="0"/>
          </a:p>
        </p:txBody>
      </p:sp>
      <p:sp>
        <p:nvSpPr>
          <p:cNvPr id="6" name="Slide Number Placeholder 5"/>
          <p:cNvSpPr>
            <a:spLocks noGrp="1"/>
          </p:cNvSpPr>
          <p:nvPr>
            <p:ph type="sldNum" sz="quarter" idx="4294967295"/>
          </p:nvPr>
        </p:nvSpPr>
        <p:spPr>
          <a:xfrm>
            <a:off x="7924800" y="6356350"/>
            <a:ext cx="762000" cy="365125"/>
          </a:xfrm>
          <a:prstGeom prst="rect">
            <a:avLst/>
          </a:prstGeom>
        </p:spPr>
        <p:txBody>
          <a:bodyPr/>
          <a:lstStyle/>
          <a:p>
            <a:pPr>
              <a:defRPr/>
            </a:pPr>
            <a:fld id="{ACAD2E2D-8D83-4087-9A3B-33386BF2188F}" type="slidenum">
              <a:rPr lang="en-US" smtClean="0"/>
              <a:pPr>
                <a:defRPr/>
              </a:pPr>
              <a:t>70</a:t>
            </a:fld>
            <a:endParaRPr lang="en-US" dirty="0"/>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dirty="0" smtClean="0"/>
              <a:t>Contact information</a:t>
            </a:r>
          </a:p>
        </p:txBody>
      </p:sp>
      <p:sp>
        <p:nvSpPr>
          <p:cNvPr id="45059" name="Rectangle 3"/>
          <p:cNvSpPr>
            <a:spLocks noGrp="1" noChangeArrowheads="1"/>
          </p:cNvSpPr>
          <p:nvPr>
            <p:ph idx="1"/>
          </p:nvPr>
        </p:nvSpPr>
        <p:spPr/>
        <p:txBody>
          <a:bodyPr/>
          <a:lstStyle/>
          <a:p>
            <a:pPr eaLnBrk="1" hangingPunct="1">
              <a:defRPr/>
            </a:pPr>
            <a:r>
              <a:rPr lang="en-US" dirty="0" smtClean="0"/>
              <a:t>Donna M. Mertens, Gallaudet University</a:t>
            </a:r>
          </a:p>
          <a:p>
            <a:pPr marL="548640" lvl="2" indent="-274320">
              <a:buClr>
                <a:schemeClr val="accent3"/>
              </a:buClr>
              <a:buSzPct val="95000"/>
              <a:defRPr/>
            </a:pPr>
            <a:r>
              <a:rPr lang="en-US" dirty="0" smtClean="0">
                <a:hlinkClick r:id="rId2"/>
              </a:rPr>
              <a:t>Donna.Mertens@Gallaudet.edu</a:t>
            </a:r>
            <a:endParaRPr lang="en-US" dirty="0" smtClean="0"/>
          </a:p>
          <a:p>
            <a:pPr marL="548640" lvl="2" indent="-274320">
              <a:buClr>
                <a:schemeClr val="accent3"/>
              </a:buClr>
              <a:buSzPct val="95000"/>
              <a:buNone/>
              <a:defRPr/>
            </a:pPr>
            <a:endParaRPr lang="en-US" dirty="0" smtClean="0"/>
          </a:p>
          <a:p>
            <a:pPr lvl="1">
              <a:buNone/>
              <a:defRPr/>
            </a:pPr>
            <a:endParaRPr lang="en-US" dirty="0" smtClean="0"/>
          </a:p>
          <a:p>
            <a:pPr lvl="1"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sp>
        <p:nvSpPr>
          <p:cNvPr id="4" name="Date Placeholder 3"/>
          <p:cNvSpPr>
            <a:spLocks noGrp="1"/>
          </p:cNvSpPr>
          <p:nvPr>
            <p:ph type="dt" sz="half" idx="10"/>
          </p:nvPr>
        </p:nvSpPr>
        <p:spPr/>
        <p:txBody>
          <a:bodyPr/>
          <a:lstStyle/>
          <a:p>
            <a:pPr>
              <a:defRPr/>
            </a:pPr>
            <a:r>
              <a:rPr lang="en-US" smtClean="0"/>
              <a:t>7/5/2011</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6493E2D7-983F-4666-93B8-F413929E8C60}" type="slidenum">
              <a:rPr lang="en-US" smtClean="0"/>
              <a:pPr>
                <a:defRPr/>
              </a:pPr>
              <a:t>71</a:t>
            </a:fld>
            <a:endParaRPr lang="en-US" dirty="0"/>
          </a:p>
        </p:txBody>
      </p:sp>
      <p:sp>
        <p:nvSpPr>
          <p:cNvPr id="8" name="Footer Placeholder 5"/>
          <p:cNvSpPr>
            <a:spLocks noGrp="1"/>
          </p:cNvSpPr>
          <p:nvPr>
            <p:ph type="ftr" sz="quarter" idx="11"/>
          </p:nvPr>
        </p:nvSpPr>
        <p:spPr/>
        <p:txBody>
          <a:bodyPr/>
          <a:lstStyle/>
          <a:p>
            <a:r>
              <a:rPr lang="fi-FI" smtClean="0"/>
              <a:t>IPEN Almaty Kazakhstan July 2011 Mertens</a:t>
            </a:r>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a:t>
            </a:r>
            <a:r>
              <a:rPr lang="en-US" i="1" smtClean="0"/>
              <a:t>Gold Standard</a:t>
            </a:r>
            <a:r>
              <a:rPr lang="en-US" smtClean="0"/>
              <a:t>” Debate</a:t>
            </a:r>
          </a:p>
        </p:txBody>
      </p:sp>
      <p:sp>
        <p:nvSpPr>
          <p:cNvPr id="114691" name="Rectangle 3"/>
          <p:cNvSpPr>
            <a:spLocks noGrp="1" noChangeArrowheads="1"/>
          </p:cNvSpPr>
          <p:nvPr>
            <p:ph sz="quarter" idx="1"/>
          </p:nvPr>
        </p:nvSpPr>
        <p:spPr/>
        <p:txBody>
          <a:bodyPr>
            <a:normAutofit/>
          </a:bodyPr>
          <a:lstStyle/>
          <a:p>
            <a:endParaRPr lang="en-US" smtClean="0"/>
          </a:p>
          <a:p>
            <a:pPr>
              <a:buFontTx/>
              <a:buNone/>
            </a:pPr>
            <a:r>
              <a:rPr lang="en-US" smtClean="0"/>
              <a:t>RCTs described as the ‘most pure’ evaluation design, providing credibility and validity</a:t>
            </a:r>
          </a:p>
          <a:p>
            <a:pPr>
              <a:buFontTx/>
              <a:buNone/>
            </a:pPr>
            <a:endParaRPr lang="en-US" smtClean="0"/>
          </a:p>
          <a:p>
            <a:pPr lvl="1"/>
            <a:r>
              <a:rPr lang="en-US" smtClean="0"/>
              <a:t>Questions the value of qualitative methods</a:t>
            </a:r>
          </a:p>
          <a:p>
            <a:pPr lvl="1"/>
            <a:r>
              <a:rPr lang="en-US" smtClean="0"/>
              <a:t>Ethical issues</a:t>
            </a:r>
          </a:p>
          <a:p>
            <a:pPr lvl="1"/>
            <a:r>
              <a:rPr lang="en-US" smtClean="0"/>
              <a:t>Practical considerations (notably scale and data sources) to random selection</a:t>
            </a:r>
          </a:p>
          <a:p>
            <a:pPr lvl="1"/>
            <a:r>
              <a:rPr lang="en-US" smtClean="0"/>
              <a:t> Economic and time constraints</a:t>
            </a:r>
          </a:p>
        </p:txBody>
      </p:sp>
      <p:sp>
        <p:nvSpPr>
          <p:cNvPr id="4" name="Date Placeholder 3"/>
          <p:cNvSpPr>
            <a:spLocks noGrp="1"/>
          </p:cNvSpPr>
          <p:nvPr>
            <p:ph type="dt" sz="half" idx="10"/>
          </p:nvPr>
        </p:nvSpPr>
        <p:spPr/>
        <p:txBody>
          <a:bodyPr/>
          <a:lstStyle/>
          <a:p>
            <a:r>
              <a:rPr lang="en-US" smtClean="0"/>
              <a:t>7/5/2011</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3ED041-4526-476B-928E-8718372F2438}" type="slidenum">
              <a:rPr lang="en-US" smtClean="0"/>
              <a:t>8</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QUASI EXPERIMENTAL</a:t>
            </a:r>
          </a:p>
        </p:txBody>
      </p:sp>
      <p:sp>
        <p:nvSpPr>
          <p:cNvPr id="115715" name="Rectangle 3"/>
          <p:cNvSpPr>
            <a:spLocks noGrp="1" noChangeArrowheads="1"/>
          </p:cNvSpPr>
          <p:nvPr>
            <p:ph sz="quarter" idx="1"/>
          </p:nvPr>
        </p:nvSpPr>
        <p:spPr>
          <a:xfrm>
            <a:off x="457200" y="1714500"/>
            <a:ext cx="8229600" cy="4229100"/>
          </a:xfrm>
        </p:spPr>
        <p:txBody>
          <a:bodyPr/>
          <a:lstStyle/>
          <a:p>
            <a:pPr eaLnBrk="1" hangingPunct="1"/>
            <a:r>
              <a:rPr lang="en-US" b="1" smtClean="0"/>
              <a:t>Treatment and Comparison groups</a:t>
            </a:r>
          </a:p>
          <a:p>
            <a:pPr eaLnBrk="1" hangingPunct="1"/>
            <a:endParaRPr lang="en-US" b="1" smtClean="0"/>
          </a:p>
          <a:p>
            <a:pPr eaLnBrk="1" hangingPunct="1"/>
            <a:r>
              <a:rPr lang="en-US" b="1" smtClean="0"/>
              <a:t>No Random Assignment</a:t>
            </a:r>
          </a:p>
          <a:p>
            <a:pPr eaLnBrk="1" hangingPunct="1"/>
            <a:endParaRPr lang="en-US" b="1" smtClean="0"/>
          </a:p>
          <a:p>
            <a:pPr eaLnBrk="1" hangingPunct="1"/>
            <a:r>
              <a:rPr lang="en-US" b="1" smtClean="0"/>
              <a:t>Matching, cross section, time series, longitudinal</a:t>
            </a:r>
          </a:p>
        </p:txBody>
      </p:sp>
      <p:sp>
        <p:nvSpPr>
          <p:cNvPr id="115716" name="Slide Number Placeholder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79EEEB9-C8CC-4C45-BEA9-D4351318609A}" type="slidenum">
              <a:rPr kumimoji="1" lang="en-US" sz="1400">
                <a:latin typeface="Gill Sans MT" pitchFamily="34" charset="0"/>
              </a:rPr>
              <a:pPr algn="r"/>
              <a:t>9</a:t>
            </a:fld>
            <a:endParaRPr kumimoji="1" lang="en-US" sz="1400">
              <a:latin typeface="Gill Sans MT" pitchFamily="34" charset="0"/>
            </a:endParaRPr>
          </a:p>
        </p:txBody>
      </p:sp>
      <p:sp>
        <p:nvSpPr>
          <p:cNvPr id="115717" name="Footer Placeholder 8"/>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kumimoji="1" lang="en-US" sz="1400">
                <a:latin typeface="Gill Sans MT" pitchFamily="34" charset="0"/>
              </a:rPr>
              <a:t>Module 2-2</a:t>
            </a:r>
          </a:p>
        </p:txBody>
      </p:sp>
      <p:sp>
        <p:nvSpPr>
          <p:cNvPr id="6" name="Date Placeholder 5"/>
          <p:cNvSpPr>
            <a:spLocks noGrp="1"/>
          </p:cNvSpPr>
          <p:nvPr>
            <p:ph type="dt" sz="half" idx="10"/>
          </p:nvPr>
        </p:nvSpPr>
        <p:spPr/>
        <p:txBody>
          <a:bodyPr/>
          <a:lstStyle/>
          <a:p>
            <a:r>
              <a:rPr lang="en-US" smtClean="0"/>
              <a:t>7/5/2011</a:t>
            </a:r>
            <a:endParaRPr lang="en-US"/>
          </a:p>
        </p:txBody>
      </p:sp>
      <p:sp>
        <p:nvSpPr>
          <p:cNvPr id="7" name="Slide Number Placeholder 6"/>
          <p:cNvSpPr>
            <a:spLocks noGrp="1"/>
          </p:cNvSpPr>
          <p:nvPr>
            <p:ph type="sldNum" sz="quarter" idx="12"/>
          </p:nvPr>
        </p:nvSpPr>
        <p:spPr/>
        <p:txBody>
          <a:bodyPr>
            <a:normAutofit fontScale="85000" lnSpcReduction="20000"/>
          </a:bodyPr>
          <a:lstStyle/>
          <a:p>
            <a:fld id="{343ED041-4526-476B-928E-8718372F2438}" type="slidenum">
              <a:rPr lang="en-US" smtClean="0"/>
              <a:t>9</a:t>
            </a:fld>
            <a:endParaRPr lang="en-US"/>
          </a:p>
        </p:txBody>
      </p:sp>
      <p:sp>
        <p:nvSpPr>
          <p:cNvPr id="8" name="Footer Placeholder 7"/>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393</TotalTime>
  <Words>5111</Words>
  <Application>Microsoft Office PowerPoint</Application>
  <PresentationFormat>On-screen Show (4:3)</PresentationFormat>
  <Paragraphs>747</Paragraphs>
  <Slides>71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Median</vt:lpstr>
      <vt:lpstr>Adobe PhotoDeluxe Business Edition Image</vt:lpstr>
      <vt:lpstr>UNWOMEN/IPEN Transformative Mixed Methods Evaluation: Day 2 Quantitative &amp; Qualitative Methods</vt:lpstr>
      <vt:lpstr>Three days together</vt:lpstr>
      <vt:lpstr>Mixed Methods</vt:lpstr>
      <vt:lpstr>Methods Options</vt:lpstr>
      <vt:lpstr>Slide 5</vt:lpstr>
      <vt:lpstr>Experimental EVALUATION DESIGN</vt:lpstr>
      <vt:lpstr>EXPERIMENTAL DESIGN</vt:lpstr>
      <vt:lpstr>“Gold Standard” Debate</vt:lpstr>
      <vt:lpstr>QUASI EXPERIMENTAL</vt:lpstr>
      <vt:lpstr>NON-EXPERIMENTAL (Single Group)</vt:lpstr>
      <vt:lpstr>Slide 11</vt:lpstr>
      <vt:lpstr>Research Terminology</vt:lpstr>
      <vt:lpstr>Research Terminology</vt:lpstr>
      <vt:lpstr>Quantitative Research Designs</vt:lpstr>
      <vt:lpstr>Research Design Coding System</vt:lpstr>
      <vt:lpstr>Slide 16</vt:lpstr>
      <vt:lpstr>Coding System</vt:lpstr>
      <vt:lpstr>Slide 18</vt:lpstr>
      <vt:lpstr>Slide 19</vt:lpstr>
      <vt:lpstr>Slide 20</vt:lpstr>
      <vt:lpstr>Slide 21</vt:lpstr>
      <vt:lpstr>Slide 22</vt:lpstr>
      <vt:lpstr>Challenges</vt:lpstr>
      <vt:lpstr>“REALITY CHECK”</vt:lpstr>
      <vt:lpstr>Slide 25</vt:lpstr>
      <vt:lpstr>Slide 26</vt:lpstr>
      <vt:lpstr>Data Collection Choices</vt:lpstr>
      <vt:lpstr>Disability Perspectives</vt:lpstr>
      <vt:lpstr>Designing the Questionnaire</vt:lpstr>
      <vt:lpstr>Personal Interviews</vt:lpstr>
      <vt:lpstr>HR &amp; GE METHODS</vt:lpstr>
      <vt:lpstr>Conducting the Interview</vt:lpstr>
      <vt:lpstr>Conducting the Interview</vt:lpstr>
      <vt:lpstr>Conducting the Interview</vt:lpstr>
      <vt:lpstr>Comparative Studies</vt:lpstr>
      <vt:lpstr>Comparative Approaches</vt:lpstr>
      <vt:lpstr>Social Justice &amp; Dimensions of Diversity</vt:lpstr>
      <vt:lpstr>Dimensions of Diversity </vt:lpstr>
      <vt:lpstr>Re-framing sampling  with a transformative eye</vt:lpstr>
      <vt:lpstr>Diversity and Sampling Strategies Example: Deaf/HH court access</vt:lpstr>
      <vt:lpstr>Critical Analysis</vt:lpstr>
      <vt:lpstr>Ethnography, Phenomenology, and Case Studies</vt:lpstr>
      <vt:lpstr>Qualitative Data Collection Methods</vt:lpstr>
      <vt:lpstr>Ethnography Defined Mertens 2010, p. 231-233</vt:lpstr>
      <vt:lpstr>Paradigms</vt:lpstr>
      <vt:lpstr>Characteristics of Ethnography</vt:lpstr>
      <vt:lpstr>Typical ethnography</vt:lpstr>
      <vt:lpstr>Phenomenology</vt:lpstr>
      <vt:lpstr>The meaning of learning</vt:lpstr>
      <vt:lpstr>Interpretative P: Methods</vt:lpstr>
      <vt:lpstr>Participatory Action Research &amp; Appreciative Inquiry</vt:lpstr>
      <vt:lpstr>(Participatory) Action Research – PAR (Reason &amp; Riley)</vt:lpstr>
      <vt:lpstr>Action research Epistemology</vt:lpstr>
      <vt:lpstr>Phases</vt:lpstr>
      <vt:lpstr>Human Interactions</vt:lpstr>
      <vt:lpstr>Creative Cycle: Nurture; energize; accomplish; relax </vt:lpstr>
      <vt:lpstr>Community Involvement: Overview</vt:lpstr>
      <vt:lpstr>Identify Stakeholders</vt:lpstr>
      <vt:lpstr>Power and Privilege</vt:lpstr>
      <vt:lpstr>Overcome Roadblocks to Partnership</vt:lpstr>
      <vt:lpstr>Community Involvement</vt:lpstr>
      <vt:lpstr>Data Collection Issues</vt:lpstr>
      <vt:lpstr>Community Involvement Strategies</vt:lpstr>
      <vt:lpstr>Slide 64</vt:lpstr>
      <vt:lpstr>Slide 65</vt:lpstr>
      <vt:lpstr>Slide 66</vt:lpstr>
      <vt:lpstr>Participatory Methods</vt:lpstr>
      <vt:lpstr>Communicating</vt:lpstr>
      <vt:lpstr>Appreciative Inquiry</vt:lpstr>
      <vt:lpstr>Resources</vt:lpstr>
      <vt:lpstr>Contact information</vt:lpstr>
    </vt:vector>
  </TitlesOfParts>
  <Company>Gallaudet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UNWOMEN/IPEN Transformative Mixed Methods Evaluation: Day 2</dc:title>
  <dc:creator>Gallaudet University</dc:creator>
  <cp:lastModifiedBy>Gallaudet University</cp:lastModifiedBy>
  <cp:revision>15</cp:revision>
  <dcterms:created xsi:type="dcterms:W3CDTF">2011-07-05T15:40:59Z</dcterms:created>
  <dcterms:modified xsi:type="dcterms:W3CDTF">2011-07-05T22:14:36Z</dcterms:modified>
</cp:coreProperties>
</file>