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50"/>
  </p:notesMasterIdLst>
  <p:handoutMasterIdLst>
    <p:handoutMasterId r:id="rId51"/>
  </p:handoutMasterIdLst>
  <p:sldIdLst>
    <p:sldId id="265" r:id="rId2"/>
    <p:sldId id="266" r:id="rId3"/>
    <p:sldId id="257" r:id="rId4"/>
    <p:sldId id="258" r:id="rId5"/>
    <p:sldId id="259" r:id="rId6"/>
    <p:sldId id="268" r:id="rId7"/>
    <p:sldId id="269" r:id="rId8"/>
    <p:sldId id="270" r:id="rId9"/>
    <p:sldId id="260" r:id="rId10"/>
    <p:sldId id="261" r:id="rId11"/>
    <p:sldId id="262" r:id="rId12"/>
    <p:sldId id="263" r:id="rId13"/>
    <p:sldId id="271" r:id="rId14"/>
    <p:sldId id="293" r:id="rId15"/>
    <p:sldId id="279" r:id="rId16"/>
    <p:sldId id="280" r:id="rId17"/>
    <p:sldId id="281" r:id="rId18"/>
    <p:sldId id="283" r:id="rId19"/>
    <p:sldId id="284" r:id="rId20"/>
    <p:sldId id="289" r:id="rId21"/>
    <p:sldId id="285" r:id="rId22"/>
    <p:sldId id="294" r:id="rId23"/>
    <p:sldId id="286" r:id="rId24"/>
    <p:sldId id="287" r:id="rId25"/>
    <p:sldId id="295" r:id="rId26"/>
    <p:sldId id="296" r:id="rId27"/>
    <p:sldId id="297" r:id="rId28"/>
    <p:sldId id="298" r:id="rId29"/>
    <p:sldId id="299" r:id="rId30"/>
    <p:sldId id="300" r:id="rId31"/>
    <p:sldId id="301" r:id="rId32"/>
    <p:sldId id="272" r:id="rId33"/>
    <p:sldId id="275" r:id="rId34"/>
    <p:sldId id="276" r:id="rId35"/>
    <p:sldId id="277" r:id="rId36"/>
    <p:sldId id="278" r:id="rId37"/>
    <p:sldId id="274" r:id="rId38"/>
    <p:sldId id="288" r:id="rId39"/>
    <p:sldId id="290" r:id="rId40"/>
    <p:sldId id="307" r:id="rId41"/>
    <p:sldId id="302" r:id="rId42"/>
    <p:sldId id="303" r:id="rId43"/>
    <p:sldId id="304" r:id="rId44"/>
    <p:sldId id="305" r:id="rId45"/>
    <p:sldId id="306" r:id="rId46"/>
    <p:sldId id="273" r:id="rId47"/>
    <p:sldId id="291" r:id="rId48"/>
    <p:sldId id="292" r:id="rId49"/>
  </p:sldIdLst>
  <p:sldSz cx="9144000" cy="6858000" type="screen4x3"/>
  <p:notesSz cx="6858000"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6F21C-DA8C-40B1-B36D-9B849FF3082D}"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6D7ED7FA-FBE0-40CB-B0FF-7C646EB3E49C}">
      <dgm:prSet phldrT="[Text]" custT="1"/>
      <dgm:spPr/>
      <dgm:t>
        <a:bodyPr/>
        <a:lstStyle/>
        <a:p>
          <a:r>
            <a:rPr lang="en-US" sz="1800" dirty="0" smtClean="0"/>
            <a:t>Assemble team;  read documents; engage in dialogues</a:t>
          </a:r>
          <a:endParaRPr lang="en-US" sz="1800" dirty="0"/>
        </a:p>
      </dgm:t>
    </dgm:pt>
    <dgm:pt modelId="{4355855E-60A9-45F8-A05B-DB80628E6484}" type="parTrans" cxnId="{707DC0A9-8CA9-48B9-87B8-FDF6DCDD567D}">
      <dgm:prSet/>
      <dgm:spPr/>
      <dgm:t>
        <a:bodyPr/>
        <a:lstStyle/>
        <a:p>
          <a:endParaRPr lang="en-US"/>
        </a:p>
      </dgm:t>
    </dgm:pt>
    <dgm:pt modelId="{1BFC8FDF-C12B-4382-882A-9919A19762D3}" type="sibTrans" cxnId="{707DC0A9-8CA9-48B9-87B8-FDF6DCDD567D}">
      <dgm:prSet/>
      <dgm:spPr/>
      <dgm:t>
        <a:bodyPr/>
        <a:lstStyle/>
        <a:p>
          <a:endParaRPr lang="en-US"/>
        </a:p>
      </dgm:t>
    </dgm:pt>
    <dgm:pt modelId="{EFC96C77-E373-462E-AEB1-895CEB395A29}">
      <dgm:prSet phldrT="[Text]" custT="1"/>
      <dgm:spPr/>
      <dgm:t>
        <a:bodyPr/>
        <a:lstStyle/>
        <a:p>
          <a:r>
            <a:rPr lang="en-US" sz="1600" dirty="0" smtClean="0"/>
            <a:t>Preliminary</a:t>
          </a:r>
          <a:r>
            <a:rPr lang="en-US" sz="800" dirty="0" smtClean="0"/>
            <a:t> </a:t>
          </a:r>
          <a:r>
            <a:rPr lang="en-US" sz="1600" dirty="0" smtClean="0"/>
            <a:t>studies: youth, older men</a:t>
          </a:r>
          <a:endParaRPr lang="en-US" sz="1600" dirty="0"/>
        </a:p>
      </dgm:t>
    </dgm:pt>
    <dgm:pt modelId="{A31C6EC2-F491-4494-890B-2AC84F264D5E}" type="parTrans" cxnId="{CC4AE6FD-AAD7-402E-9BB7-D70F35A430EE}">
      <dgm:prSet/>
      <dgm:spPr/>
      <dgm:t>
        <a:bodyPr/>
        <a:lstStyle/>
        <a:p>
          <a:endParaRPr lang="en-US" dirty="0"/>
        </a:p>
      </dgm:t>
    </dgm:pt>
    <dgm:pt modelId="{9F81CDD0-DCBD-4F41-86BE-F96D2AD006A7}" type="sibTrans" cxnId="{CC4AE6FD-AAD7-402E-9BB7-D70F35A430EE}">
      <dgm:prSet/>
      <dgm:spPr/>
      <dgm:t>
        <a:bodyPr/>
        <a:lstStyle/>
        <a:p>
          <a:endParaRPr lang="en-US"/>
        </a:p>
      </dgm:t>
    </dgm:pt>
    <dgm:pt modelId="{3018D090-CD08-4B13-A130-749367272EDC}">
      <dgm:prSet phldrT="[Text]" custT="1"/>
      <dgm:spPr/>
      <dgm:t>
        <a:bodyPr/>
        <a:lstStyle/>
        <a:p>
          <a:r>
            <a:rPr lang="en-US" sz="1800" dirty="0" smtClean="0"/>
            <a:t>Process eval</a:t>
          </a:r>
          <a:endParaRPr lang="en-US" sz="1800" dirty="0"/>
        </a:p>
      </dgm:t>
    </dgm:pt>
    <dgm:pt modelId="{28AFD310-EA0A-48E4-A861-9B8C52DD2C5A}" type="parTrans" cxnId="{4AB2A7A6-BA62-4CBD-8C7F-0C486C6EC0CE}">
      <dgm:prSet/>
      <dgm:spPr/>
      <dgm:t>
        <a:bodyPr/>
        <a:lstStyle/>
        <a:p>
          <a:endParaRPr lang="en-US" dirty="0"/>
        </a:p>
      </dgm:t>
    </dgm:pt>
    <dgm:pt modelId="{3138EC55-E6D0-45D4-9C3E-5AE519C0FB11}" type="sibTrans" cxnId="{4AB2A7A6-BA62-4CBD-8C7F-0C486C6EC0CE}">
      <dgm:prSet/>
      <dgm:spPr/>
      <dgm:t>
        <a:bodyPr/>
        <a:lstStyle/>
        <a:p>
          <a:endParaRPr lang="en-US"/>
        </a:p>
      </dgm:t>
    </dgm:pt>
    <dgm:pt modelId="{519DD27D-677A-47E5-8C71-CE1F705339D7}">
      <dgm:prSet phldrT="[Text]"/>
      <dgm:spPr/>
      <dgm:t>
        <a:bodyPr/>
        <a:lstStyle/>
        <a:p>
          <a:r>
            <a:rPr lang="en-US" dirty="0" smtClean="0"/>
            <a:t>Pilot intervention: Observations, Interviews, Surveys</a:t>
          </a:r>
          <a:endParaRPr lang="en-US" dirty="0"/>
        </a:p>
      </dgm:t>
    </dgm:pt>
    <dgm:pt modelId="{1B9CB784-2DA8-4DD2-93C4-C69F8120F984}" type="parTrans" cxnId="{67A88B4B-E705-456F-A4E8-209FB859E445}">
      <dgm:prSet/>
      <dgm:spPr/>
      <dgm:t>
        <a:bodyPr/>
        <a:lstStyle/>
        <a:p>
          <a:endParaRPr lang="en-US" dirty="0"/>
        </a:p>
      </dgm:t>
    </dgm:pt>
    <dgm:pt modelId="{A346A2F3-EAFD-40D5-BDAA-A545AD0F742C}" type="sibTrans" cxnId="{67A88B4B-E705-456F-A4E8-209FB859E445}">
      <dgm:prSet/>
      <dgm:spPr/>
      <dgm:t>
        <a:bodyPr/>
        <a:lstStyle/>
        <a:p>
          <a:endParaRPr lang="en-US"/>
        </a:p>
      </dgm:t>
    </dgm:pt>
    <dgm:pt modelId="{9064BD61-5072-4CCE-8932-29D86C102989}">
      <dgm:prSet phldrT="[Text]" custT="1"/>
      <dgm:spPr/>
      <dgm:t>
        <a:bodyPr/>
        <a:lstStyle/>
        <a:p>
          <a:r>
            <a:rPr lang="en-US" sz="1800" dirty="0" smtClean="0"/>
            <a:t>Demographic information; Surveys; Incidence data</a:t>
          </a:r>
          <a:endParaRPr lang="en-US" sz="1800" dirty="0"/>
        </a:p>
      </dgm:t>
    </dgm:pt>
    <dgm:pt modelId="{B1DC152B-2995-487E-8928-B8B64682F8BF}" type="parTrans" cxnId="{067D9842-1758-4CE9-A8B0-F0E7F8BB519E}">
      <dgm:prSet/>
      <dgm:spPr/>
      <dgm:t>
        <a:bodyPr/>
        <a:lstStyle/>
        <a:p>
          <a:endParaRPr lang="en-US" dirty="0"/>
        </a:p>
      </dgm:t>
    </dgm:pt>
    <dgm:pt modelId="{82882862-BDEC-49F0-9458-2474BE2F9252}" type="sibTrans" cxnId="{067D9842-1758-4CE9-A8B0-F0E7F8BB519E}">
      <dgm:prSet/>
      <dgm:spPr/>
      <dgm:t>
        <a:bodyPr/>
        <a:lstStyle/>
        <a:p>
          <a:endParaRPr lang="en-US"/>
        </a:p>
      </dgm:t>
    </dgm:pt>
    <dgm:pt modelId="{E46ACBEE-D080-4FDE-8346-0DD4B7002BEA}">
      <dgm:prSet phldrT="[Text]" custT="1"/>
      <dgm:spPr/>
      <dgm:t>
        <a:bodyPr/>
        <a:lstStyle/>
        <a:p>
          <a:r>
            <a:rPr lang="en-US" sz="1600" dirty="0" smtClean="0"/>
            <a:t>Pretest: Knowledge, Attitude, Behavior; </a:t>
          </a:r>
          <a:endParaRPr lang="en-US" sz="1600" dirty="0"/>
        </a:p>
      </dgm:t>
    </dgm:pt>
    <dgm:pt modelId="{494BB20A-6FFB-49ED-84D9-C6A651FC3FBC}" type="parTrans" cxnId="{49002415-B5BF-4B65-AA4B-701483B4A827}">
      <dgm:prSet/>
      <dgm:spPr/>
      <dgm:t>
        <a:bodyPr/>
        <a:lstStyle/>
        <a:p>
          <a:endParaRPr lang="en-US" dirty="0"/>
        </a:p>
      </dgm:t>
    </dgm:pt>
    <dgm:pt modelId="{A759CFFC-821D-4D12-91A5-AA9BE8F95A48}" type="sibTrans" cxnId="{49002415-B5BF-4B65-AA4B-701483B4A827}">
      <dgm:prSet/>
      <dgm:spPr/>
      <dgm:t>
        <a:bodyPr/>
        <a:lstStyle/>
        <a:p>
          <a:endParaRPr lang="en-US"/>
        </a:p>
      </dgm:t>
    </dgm:pt>
    <dgm:pt modelId="{8E795A3B-9C79-43A7-88AB-152DFAD9F3F4}">
      <dgm:prSet phldrT="[Text]" custT="1"/>
      <dgm:spPr/>
      <dgm:t>
        <a:bodyPr/>
        <a:lstStyle/>
        <a:p>
          <a:r>
            <a:rPr lang="en-US" sz="1800" dirty="0" smtClean="0"/>
            <a:t>Stage 1</a:t>
          </a:r>
        </a:p>
        <a:p>
          <a:r>
            <a:rPr lang="en-US" sz="1800" dirty="0" smtClean="0"/>
            <a:t>Qual</a:t>
          </a:r>
          <a:endParaRPr lang="en-US" sz="1800" dirty="0"/>
        </a:p>
      </dgm:t>
    </dgm:pt>
    <dgm:pt modelId="{F29155F7-54B5-42A5-B45D-6202CD9ACCE4}" type="parTrans" cxnId="{57FD2BCA-3E4B-4F61-A9EB-686CCCE4806D}">
      <dgm:prSet/>
      <dgm:spPr/>
      <dgm:t>
        <a:bodyPr/>
        <a:lstStyle/>
        <a:p>
          <a:endParaRPr lang="en-US"/>
        </a:p>
      </dgm:t>
    </dgm:pt>
    <dgm:pt modelId="{D19694DD-23AE-4D38-B090-1429421C5F76}" type="sibTrans" cxnId="{57FD2BCA-3E4B-4F61-A9EB-686CCCE4806D}">
      <dgm:prSet/>
      <dgm:spPr/>
      <dgm:t>
        <a:bodyPr/>
        <a:lstStyle/>
        <a:p>
          <a:endParaRPr lang="en-US"/>
        </a:p>
      </dgm:t>
    </dgm:pt>
    <dgm:pt modelId="{4EF6B101-F8AF-493C-8FA0-8F8F9C31735C}">
      <dgm:prSet phldrT="[Text]" custT="1"/>
      <dgm:spPr/>
      <dgm:t>
        <a:bodyPr/>
        <a:lstStyle/>
        <a:p>
          <a:r>
            <a:rPr lang="en-US" sz="1800" dirty="0" smtClean="0"/>
            <a:t>Stage </a:t>
          </a:r>
          <a:r>
            <a:rPr lang="en-US" sz="1800" dirty="0" smtClean="0"/>
            <a:t>3</a:t>
          </a:r>
        </a:p>
        <a:p>
          <a:r>
            <a:rPr lang="en-US" sz="1800" dirty="0" smtClean="0"/>
            <a:t>Sequential</a:t>
          </a:r>
          <a:endParaRPr lang="en-US" sz="1800" dirty="0" smtClean="0"/>
        </a:p>
      </dgm:t>
    </dgm:pt>
    <dgm:pt modelId="{C6622F09-1645-4C26-AE1B-49DD1E3E963B}" type="parTrans" cxnId="{143D1DCC-7053-49A8-9A25-5C1BF562C3A5}">
      <dgm:prSet/>
      <dgm:spPr/>
      <dgm:t>
        <a:bodyPr/>
        <a:lstStyle/>
        <a:p>
          <a:endParaRPr lang="en-US"/>
        </a:p>
      </dgm:t>
    </dgm:pt>
    <dgm:pt modelId="{6A2DC79C-B8FA-4644-9E70-00CC019EC71D}" type="sibTrans" cxnId="{143D1DCC-7053-49A8-9A25-5C1BF562C3A5}">
      <dgm:prSet/>
      <dgm:spPr/>
      <dgm:t>
        <a:bodyPr/>
        <a:lstStyle/>
        <a:p>
          <a:endParaRPr lang="en-US"/>
        </a:p>
      </dgm:t>
    </dgm:pt>
    <dgm:pt modelId="{C0DCA386-9786-4D41-A24A-76BE32BF1204}">
      <dgm:prSet phldrT="[Text]"/>
      <dgm:spPr/>
      <dgm:t>
        <a:bodyPr/>
        <a:lstStyle/>
        <a:p>
          <a:r>
            <a:rPr lang="en-US" dirty="0" smtClean="0"/>
            <a:t>Stage 4</a:t>
          </a:r>
        </a:p>
        <a:p>
          <a:r>
            <a:rPr lang="en-US" dirty="0" smtClean="0"/>
            <a:t>Concurrent</a:t>
          </a:r>
          <a:endParaRPr lang="en-US" dirty="0"/>
        </a:p>
      </dgm:t>
    </dgm:pt>
    <dgm:pt modelId="{944C7C02-B269-48AF-8355-17B31E14E4B3}" type="parTrans" cxnId="{5CCE51DE-4976-49A7-BCDD-1BB401181F3F}">
      <dgm:prSet/>
      <dgm:spPr/>
      <dgm:t>
        <a:bodyPr/>
        <a:lstStyle/>
        <a:p>
          <a:endParaRPr lang="en-US"/>
        </a:p>
      </dgm:t>
    </dgm:pt>
    <dgm:pt modelId="{DDF6007C-DE18-44EA-B815-125BE5CBACF7}" type="sibTrans" cxnId="{5CCE51DE-4976-49A7-BCDD-1BB401181F3F}">
      <dgm:prSet/>
      <dgm:spPr/>
      <dgm:t>
        <a:bodyPr/>
        <a:lstStyle/>
        <a:p>
          <a:endParaRPr lang="en-US"/>
        </a:p>
      </dgm:t>
    </dgm:pt>
    <dgm:pt modelId="{5D3CD540-F8C3-44E2-8494-A9B61AF70631}">
      <dgm:prSet custT="1"/>
      <dgm:spPr/>
      <dgm:t>
        <a:bodyPr/>
        <a:lstStyle/>
        <a:p>
          <a:r>
            <a:rPr lang="en-US" sz="1800" dirty="0" smtClean="0"/>
            <a:t>Stage 2</a:t>
          </a:r>
        </a:p>
        <a:p>
          <a:r>
            <a:rPr lang="en-US" sz="1600" dirty="0" smtClean="0"/>
            <a:t>Concurrent</a:t>
          </a:r>
          <a:endParaRPr lang="en-US" sz="1600" dirty="0"/>
        </a:p>
      </dgm:t>
    </dgm:pt>
    <dgm:pt modelId="{8A17DD14-D972-4BB3-ADB8-E573060774E4}" type="parTrans" cxnId="{93B7A5D8-8A96-4A24-855C-36C14BC34D34}">
      <dgm:prSet/>
      <dgm:spPr/>
      <dgm:t>
        <a:bodyPr/>
        <a:lstStyle/>
        <a:p>
          <a:endParaRPr lang="en-US"/>
        </a:p>
      </dgm:t>
    </dgm:pt>
    <dgm:pt modelId="{9CEE0DB5-FC4D-4598-9407-6FD6CD43840B}" type="sibTrans" cxnId="{93B7A5D8-8A96-4A24-855C-36C14BC34D34}">
      <dgm:prSet/>
      <dgm:spPr/>
      <dgm:t>
        <a:bodyPr/>
        <a:lstStyle/>
        <a:p>
          <a:endParaRPr lang="en-US"/>
        </a:p>
      </dgm:t>
    </dgm:pt>
    <dgm:pt modelId="{0DFF5CD7-813C-4D9B-A62D-B24830313F49}" type="pres">
      <dgm:prSet presAssocID="{E246F21C-DA8C-40B1-B36D-9B849FF3082D}" presName="mainComposite" presStyleCnt="0">
        <dgm:presLayoutVars>
          <dgm:chPref val="1"/>
          <dgm:dir/>
          <dgm:animOne val="branch"/>
          <dgm:animLvl val="lvl"/>
          <dgm:resizeHandles val="exact"/>
        </dgm:presLayoutVars>
      </dgm:prSet>
      <dgm:spPr/>
      <dgm:t>
        <a:bodyPr/>
        <a:lstStyle/>
        <a:p>
          <a:endParaRPr lang="en-US"/>
        </a:p>
      </dgm:t>
    </dgm:pt>
    <dgm:pt modelId="{84A984B2-C68C-4391-B97D-BDD461E99BEE}" type="pres">
      <dgm:prSet presAssocID="{E246F21C-DA8C-40B1-B36D-9B849FF3082D}" presName="hierFlow" presStyleCnt="0"/>
      <dgm:spPr/>
    </dgm:pt>
    <dgm:pt modelId="{4F90CE2F-F21B-4DD1-B785-AB5D71B59A7E}" type="pres">
      <dgm:prSet presAssocID="{E246F21C-DA8C-40B1-B36D-9B849FF3082D}" presName="firstBuf" presStyleCnt="0"/>
      <dgm:spPr/>
    </dgm:pt>
    <dgm:pt modelId="{774A36BD-A7C3-4A1B-BA52-B16AC6FFBC17}" type="pres">
      <dgm:prSet presAssocID="{E246F21C-DA8C-40B1-B36D-9B849FF3082D}" presName="hierChild1" presStyleCnt="0">
        <dgm:presLayoutVars>
          <dgm:chPref val="1"/>
          <dgm:animOne val="branch"/>
          <dgm:animLvl val="lvl"/>
        </dgm:presLayoutVars>
      </dgm:prSet>
      <dgm:spPr/>
    </dgm:pt>
    <dgm:pt modelId="{CD05AED0-30F9-404C-B467-0D9137617928}" type="pres">
      <dgm:prSet presAssocID="{6D7ED7FA-FBE0-40CB-B0FF-7C646EB3E49C}" presName="Name17" presStyleCnt="0"/>
      <dgm:spPr/>
    </dgm:pt>
    <dgm:pt modelId="{1B9143AF-27CE-48A2-94C9-3C9E563F6D9D}" type="pres">
      <dgm:prSet presAssocID="{6D7ED7FA-FBE0-40CB-B0FF-7C646EB3E49C}" presName="level1Shape" presStyleLbl="node0" presStyleIdx="0" presStyleCnt="1" custScaleX="318279" custScaleY="950853" custLinFactX="-100000" custLinFactY="-100000" custLinFactNeighborX="-122893" custLinFactNeighborY="-113851">
        <dgm:presLayoutVars>
          <dgm:chPref val="3"/>
        </dgm:presLayoutVars>
      </dgm:prSet>
      <dgm:spPr/>
      <dgm:t>
        <a:bodyPr/>
        <a:lstStyle/>
        <a:p>
          <a:endParaRPr lang="en-US"/>
        </a:p>
      </dgm:t>
    </dgm:pt>
    <dgm:pt modelId="{DB7CD9F4-4FB3-4FB8-84B6-97277D9029C4}" type="pres">
      <dgm:prSet presAssocID="{6D7ED7FA-FBE0-40CB-B0FF-7C646EB3E49C}" presName="hierChild2" presStyleCnt="0"/>
      <dgm:spPr/>
    </dgm:pt>
    <dgm:pt modelId="{E55CFCCE-6D6D-42EF-B614-45DD477FF85E}" type="pres">
      <dgm:prSet presAssocID="{A31C6EC2-F491-4494-890B-2AC84F264D5E}" presName="Name25" presStyleLbl="parChTrans1D2" presStyleIdx="0" presStyleCnt="2"/>
      <dgm:spPr/>
      <dgm:t>
        <a:bodyPr/>
        <a:lstStyle/>
        <a:p>
          <a:endParaRPr lang="en-US"/>
        </a:p>
      </dgm:t>
    </dgm:pt>
    <dgm:pt modelId="{FE4A1819-E178-4800-BBD0-2F80A7FE2026}" type="pres">
      <dgm:prSet presAssocID="{A31C6EC2-F491-4494-890B-2AC84F264D5E}" presName="connTx" presStyleLbl="parChTrans1D2" presStyleIdx="0" presStyleCnt="2"/>
      <dgm:spPr/>
      <dgm:t>
        <a:bodyPr/>
        <a:lstStyle/>
        <a:p>
          <a:endParaRPr lang="en-US"/>
        </a:p>
      </dgm:t>
    </dgm:pt>
    <dgm:pt modelId="{039E2591-56DA-44A9-BE19-81A6D44DADF8}" type="pres">
      <dgm:prSet presAssocID="{EFC96C77-E373-462E-AEB1-895CEB395A29}" presName="Name30" presStyleCnt="0"/>
      <dgm:spPr/>
    </dgm:pt>
    <dgm:pt modelId="{A874D827-1767-4291-8697-381C9221FFFA}" type="pres">
      <dgm:prSet presAssocID="{EFC96C77-E373-462E-AEB1-895CEB395A29}" presName="level2Shape" presStyleLbl="node2" presStyleIdx="0" presStyleCnt="2" custScaleX="323542" custScaleY="402068" custLinFactX="-67987" custLinFactY="-100000" custLinFactNeighborX="-100000" custLinFactNeighborY="-108080"/>
      <dgm:spPr/>
      <dgm:t>
        <a:bodyPr/>
        <a:lstStyle/>
        <a:p>
          <a:endParaRPr lang="en-US"/>
        </a:p>
      </dgm:t>
    </dgm:pt>
    <dgm:pt modelId="{6D4765E0-1CE8-4600-888F-E362EDE80537}" type="pres">
      <dgm:prSet presAssocID="{EFC96C77-E373-462E-AEB1-895CEB395A29}" presName="hierChild3" presStyleCnt="0"/>
      <dgm:spPr/>
    </dgm:pt>
    <dgm:pt modelId="{DB3B005B-EE4F-447F-B146-2F3E84A5C6B9}" type="pres">
      <dgm:prSet presAssocID="{28AFD310-EA0A-48E4-A861-9B8C52DD2C5A}" presName="Name25" presStyleLbl="parChTrans1D3" presStyleIdx="0" presStyleCnt="3"/>
      <dgm:spPr/>
      <dgm:t>
        <a:bodyPr/>
        <a:lstStyle/>
        <a:p>
          <a:endParaRPr lang="en-US"/>
        </a:p>
      </dgm:t>
    </dgm:pt>
    <dgm:pt modelId="{C24110AE-C0FD-456E-B20A-710D834DE4F2}" type="pres">
      <dgm:prSet presAssocID="{28AFD310-EA0A-48E4-A861-9B8C52DD2C5A}" presName="connTx" presStyleLbl="parChTrans1D3" presStyleIdx="0" presStyleCnt="3"/>
      <dgm:spPr/>
      <dgm:t>
        <a:bodyPr/>
        <a:lstStyle/>
        <a:p>
          <a:endParaRPr lang="en-US"/>
        </a:p>
      </dgm:t>
    </dgm:pt>
    <dgm:pt modelId="{28059FC0-61E0-4A60-AC24-27EB17806D35}" type="pres">
      <dgm:prSet presAssocID="{3018D090-CD08-4B13-A130-749367272EDC}" presName="Name30" presStyleCnt="0"/>
      <dgm:spPr/>
    </dgm:pt>
    <dgm:pt modelId="{F08DA592-D0D3-4A04-9AAF-470459390B99}" type="pres">
      <dgm:prSet presAssocID="{3018D090-CD08-4B13-A130-749367272EDC}" presName="level2Shape" presStyleLbl="node3" presStyleIdx="0" presStyleCnt="3" custScaleX="313014" custScaleY="335475" custLinFactX="100000" custLinFactY="200000" custLinFactNeighborX="163932" custLinFactNeighborY="256246"/>
      <dgm:spPr/>
      <dgm:t>
        <a:bodyPr/>
        <a:lstStyle/>
        <a:p>
          <a:endParaRPr lang="en-US"/>
        </a:p>
      </dgm:t>
    </dgm:pt>
    <dgm:pt modelId="{D5781260-E414-4832-A851-124EFACA7B21}" type="pres">
      <dgm:prSet presAssocID="{3018D090-CD08-4B13-A130-749367272EDC}" presName="hierChild3" presStyleCnt="0"/>
      <dgm:spPr/>
    </dgm:pt>
    <dgm:pt modelId="{A622C0A5-CDA1-4F2C-87AD-86D8B5883B35}" type="pres">
      <dgm:prSet presAssocID="{1B9CB784-2DA8-4DD2-93C4-C69F8120F984}" presName="Name25" presStyleLbl="parChTrans1D3" presStyleIdx="1" presStyleCnt="3"/>
      <dgm:spPr/>
      <dgm:t>
        <a:bodyPr/>
        <a:lstStyle/>
        <a:p>
          <a:endParaRPr lang="en-US"/>
        </a:p>
      </dgm:t>
    </dgm:pt>
    <dgm:pt modelId="{D18BE5F0-2EFA-43C8-8ABB-86D53D840420}" type="pres">
      <dgm:prSet presAssocID="{1B9CB784-2DA8-4DD2-93C4-C69F8120F984}" presName="connTx" presStyleLbl="parChTrans1D3" presStyleIdx="1" presStyleCnt="3"/>
      <dgm:spPr/>
      <dgm:t>
        <a:bodyPr/>
        <a:lstStyle/>
        <a:p>
          <a:endParaRPr lang="en-US"/>
        </a:p>
      </dgm:t>
    </dgm:pt>
    <dgm:pt modelId="{E504CC78-6871-4AFB-B631-50F80417F895}" type="pres">
      <dgm:prSet presAssocID="{519DD27D-677A-47E5-8C71-CE1F705339D7}" presName="Name30" presStyleCnt="0"/>
      <dgm:spPr/>
    </dgm:pt>
    <dgm:pt modelId="{7F0CB08E-1E15-4BBC-BDF5-66E8A2E7A901}" type="pres">
      <dgm:prSet presAssocID="{519DD27D-677A-47E5-8C71-CE1F705339D7}" presName="level2Shape" presStyleLbl="node3" presStyleIdx="1" presStyleCnt="3" custScaleX="407390" custScaleY="481870" custLinFactX="-44820" custLinFactY="-167928" custLinFactNeighborX="-100000" custLinFactNeighborY="-200000"/>
      <dgm:spPr/>
      <dgm:t>
        <a:bodyPr/>
        <a:lstStyle/>
        <a:p>
          <a:endParaRPr lang="en-US"/>
        </a:p>
      </dgm:t>
    </dgm:pt>
    <dgm:pt modelId="{520A1EDE-96BF-4EEB-93B9-6C60094525C4}" type="pres">
      <dgm:prSet presAssocID="{519DD27D-677A-47E5-8C71-CE1F705339D7}" presName="hierChild3" presStyleCnt="0"/>
      <dgm:spPr/>
    </dgm:pt>
    <dgm:pt modelId="{343E70E8-0879-43A5-80CD-FF6A23CB4649}" type="pres">
      <dgm:prSet presAssocID="{B1DC152B-2995-487E-8928-B8B64682F8BF}" presName="Name25" presStyleLbl="parChTrans1D2" presStyleIdx="1" presStyleCnt="2"/>
      <dgm:spPr/>
      <dgm:t>
        <a:bodyPr/>
        <a:lstStyle/>
        <a:p>
          <a:endParaRPr lang="en-US"/>
        </a:p>
      </dgm:t>
    </dgm:pt>
    <dgm:pt modelId="{06293482-69B0-48C0-9AF4-D4874219E5B8}" type="pres">
      <dgm:prSet presAssocID="{B1DC152B-2995-487E-8928-B8B64682F8BF}" presName="connTx" presStyleLbl="parChTrans1D2" presStyleIdx="1" presStyleCnt="2"/>
      <dgm:spPr/>
      <dgm:t>
        <a:bodyPr/>
        <a:lstStyle/>
        <a:p>
          <a:endParaRPr lang="en-US"/>
        </a:p>
      </dgm:t>
    </dgm:pt>
    <dgm:pt modelId="{CAF13B00-AAF1-4A9D-87F7-26F6BE020884}" type="pres">
      <dgm:prSet presAssocID="{9064BD61-5072-4CCE-8932-29D86C102989}" presName="Name30" presStyleCnt="0"/>
      <dgm:spPr/>
    </dgm:pt>
    <dgm:pt modelId="{C0F1CEA4-65E1-4B71-800C-B4E0334DA1DA}" type="pres">
      <dgm:prSet presAssocID="{9064BD61-5072-4CCE-8932-29D86C102989}" presName="level2Shape" presStyleLbl="node2" presStyleIdx="1" presStyleCnt="2" custScaleX="346361" custScaleY="557974" custLinFactX="-57854" custLinFactY="-18358" custLinFactNeighborX="-100000" custLinFactNeighborY="-100000"/>
      <dgm:spPr/>
      <dgm:t>
        <a:bodyPr/>
        <a:lstStyle/>
        <a:p>
          <a:endParaRPr lang="en-US"/>
        </a:p>
      </dgm:t>
    </dgm:pt>
    <dgm:pt modelId="{E7538B27-8642-499E-B57D-5AAE9CAF8287}" type="pres">
      <dgm:prSet presAssocID="{9064BD61-5072-4CCE-8932-29D86C102989}" presName="hierChild3" presStyleCnt="0"/>
      <dgm:spPr/>
    </dgm:pt>
    <dgm:pt modelId="{F9B1EB2B-D851-47F1-A6BD-77FA5F62ACD7}" type="pres">
      <dgm:prSet presAssocID="{494BB20A-6FFB-49ED-84D9-C6A651FC3FBC}" presName="Name25" presStyleLbl="parChTrans1D3" presStyleIdx="2" presStyleCnt="3"/>
      <dgm:spPr/>
      <dgm:t>
        <a:bodyPr/>
        <a:lstStyle/>
        <a:p>
          <a:endParaRPr lang="en-US"/>
        </a:p>
      </dgm:t>
    </dgm:pt>
    <dgm:pt modelId="{06F698F9-54BA-4531-B4CF-D34C056CF101}" type="pres">
      <dgm:prSet presAssocID="{494BB20A-6FFB-49ED-84D9-C6A651FC3FBC}" presName="connTx" presStyleLbl="parChTrans1D3" presStyleIdx="2" presStyleCnt="3"/>
      <dgm:spPr/>
      <dgm:t>
        <a:bodyPr/>
        <a:lstStyle/>
        <a:p>
          <a:endParaRPr lang="en-US"/>
        </a:p>
      </dgm:t>
    </dgm:pt>
    <dgm:pt modelId="{204A488C-B990-47A5-A70A-2CC9C8F6F335}" type="pres">
      <dgm:prSet presAssocID="{E46ACBEE-D080-4FDE-8346-0DD4B7002BEA}" presName="Name30" presStyleCnt="0"/>
      <dgm:spPr/>
    </dgm:pt>
    <dgm:pt modelId="{10BFA3F5-E091-4533-9DC5-599B79F58998}" type="pres">
      <dgm:prSet presAssocID="{E46ACBEE-D080-4FDE-8346-0DD4B7002BEA}" presName="level2Shape" presStyleLbl="node3" presStyleIdx="2" presStyleCnt="3" custScaleX="334837" custScaleY="535239" custLinFactY="-91728" custLinFactNeighborX="-30106" custLinFactNeighborY="-100000"/>
      <dgm:spPr/>
      <dgm:t>
        <a:bodyPr/>
        <a:lstStyle/>
        <a:p>
          <a:endParaRPr lang="en-US"/>
        </a:p>
      </dgm:t>
    </dgm:pt>
    <dgm:pt modelId="{7755770C-8A9F-434A-BD14-38044440F961}" type="pres">
      <dgm:prSet presAssocID="{E46ACBEE-D080-4FDE-8346-0DD4B7002BEA}" presName="hierChild3" presStyleCnt="0"/>
      <dgm:spPr/>
    </dgm:pt>
    <dgm:pt modelId="{EBA98421-57A0-4F58-8DBA-8B1E3F3E0924}" type="pres">
      <dgm:prSet presAssocID="{E246F21C-DA8C-40B1-B36D-9B849FF3082D}" presName="bgShapesFlow" presStyleCnt="0"/>
      <dgm:spPr/>
    </dgm:pt>
    <dgm:pt modelId="{FDFA28E3-A59A-46C7-85A9-FF20EFCBA4AA}" type="pres">
      <dgm:prSet presAssocID="{8E795A3B-9C79-43A7-88AB-152DFAD9F3F4}" presName="rectComp" presStyleCnt="0"/>
      <dgm:spPr/>
    </dgm:pt>
    <dgm:pt modelId="{042EFD5F-CA3D-42E7-AB67-9F51FE4A56F3}" type="pres">
      <dgm:prSet presAssocID="{8E795A3B-9C79-43A7-88AB-152DFAD9F3F4}" presName="bgRect" presStyleLbl="bgShp" presStyleIdx="0" presStyleCnt="4" custScaleX="266811" custScaleY="93548" custLinFactX="-36311" custLinFactNeighborX="-100000" custLinFactNeighborY="-1613"/>
      <dgm:spPr/>
      <dgm:t>
        <a:bodyPr/>
        <a:lstStyle/>
        <a:p>
          <a:endParaRPr lang="en-US"/>
        </a:p>
      </dgm:t>
    </dgm:pt>
    <dgm:pt modelId="{C8901D38-9273-4A78-BA84-D187E102A40C}" type="pres">
      <dgm:prSet presAssocID="{8E795A3B-9C79-43A7-88AB-152DFAD9F3F4}" presName="bgRectTx" presStyleLbl="bgShp" presStyleIdx="0" presStyleCnt="4">
        <dgm:presLayoutVars>
          <dgm:bulletEnabled val="1"/>
        </dgm:presLayoutVars>
      </dgm:prSet>
      <dgm:spPr/>
      <dgm:t>
        <a:bodyPr/>
        <a:lstStyle/>
        <a:p>
          <a:endParaRPr lang="en-US"/>
        </a:p>
      </dgm:t>
    </dgm:pt>
    <dgm:pt modelId="{E06FBAFA-35E1-47AA-A1E5-B07932872617}" type="pres">
      <dgm:prSet presAssocID="{8E795A3B-9C79-43A7-88AB-152DFAD9F3F4}" presName="spComp" presStyleCnt="0"/>
      <dgm:spPr/>
    </dgm:pt>
    <dgm:pt modelId="{14D1E893-8369-4D69-B2E5-93D9E9247F1C}" type="pres">
      <dgm:prSet presAssocID="{8E795A3B-9C79-43A7-88AB-152DFAD9F3F4}" presName="hSp" presStyleCnt="0"/>
      <dgm:spPr/>
    </dgm:pt>
    <dgm:pt modelId="{2AE5F44D-C429-49C0-84A1-D73C4C2C2F53}" type="pres">
      <dgm:prSet presAssocID="{5D3CD540-F8C3-44E2-8494-A9B61AF70631}" presName="rectComp" presStyleCnt="0"/>
      <dgm:spPr/>
    </dgm:pt>
    <dgm:pt modelId="{F61D7A8D-7255-4899-8C19-FDCC7D3E30CD}" type="pres">
      <dgm:prSet presAssocID="{5D3CD540-F8C3-44E2-8494-A9B61AF70631}" presName="bgRect" presStyleLbl="bgShp" presStyleIdx="1" presStyleCnt="4" custScaleX="245553" custScaleY="96774" custLinFactNeighborX="-76683"/>
      <dgm:spPr/>
      <dgm:t>
        <a:bodyPr/>
        <a:lstStyle/>
        <a:p>
          <a:endParaRPr lang="en-US"/>
        </a:p>
      </dgm:t>
    </dgm:pt>
    <dgm:pt modelId="{207AB0E3-9021-42C4-AFDC-FFB9D8E30B13}" type="pres">
      <dgm:prSet presAssocID="{5D3CD540-F8C3-44E2-8494-A9B61AF70631}" presName="bgRectTx" presStyleLbl="bgShp" presStyleIdx="1" presStyleCnt="4">
        <dgm:presLayoutVars>
          <dgm:bulletEnabled val="1"/>
        </dgm:presLayoutVars>
      </dgm:prSet>
      <dgm:spPr/>
      <dgm:t>
        <a:bodyPr/>
        <a:lstStyle/>
        <a:p>
          <a:endParaRPr lang="en-US"/>
        </a:p>
      </dgm:t>
    </dgm:pt>
    <dgm:pt modelId="{3DEB82B4-06E9-4AC8-B312-F60A27B58418}" type="pres">
      <dgm:prSet presAssocID="{5D3CD540-F8C3-44E2-8494-A9B61AF70631}" presName="spComp" presStyleCnt="0"/>
      <dgm:spPr/>
    </dgm:pt>
    <dgm:pt modelId="{04891F8F-3005-497D-92EC-5D1F528B2BFC}" type="pres">
      <dgm:prSet presAssocID="{5D3CD540-F8C3-44E2-8494-A9B61AF70631}" presName="hSp" presStyleCnt="0"/>
      <dgm:spPr/>
    </dgm:pt>
    <dgm:pt modelId="{A38C6AAD-F23E-4DBA-9CAB-9CBF9F7CC93E}" type="pres">
      <dgm:prSet presAssocID="{4EF6B101-F8AF-493C-8FA0-8F8F9C31735C}" presName="rectComp" presStyleCnt="0"/>
      <dgm:spPr/>
    </dgm:pt>
    <dgm:pt modelId="{BAD50FC0-380C-4950-BA3E-32BABF3BA0EB}" type="pres">
      <dgm:prSet presAssocID="{4EF6B101-F8AF-493C-8FA0-8F8F9C31735C}" presName="bgRect" presStyleLbl="bgShp" presStyleIdx="2" presStyleCnt="4" custScaleX="251825" custScaleY="96774" custLinFactNeighborX="82044" custLinFactNeighborY="0"/>
      <dgm:spPr/>
      <dgm:t>
        <a:bodyPr/>
        <a:lstStyle/>
        <a:p>
          <a:endParaRPr lang="en-US"/>
        </a:p>
      </dgm:t>
    </dgm:pt>
    <dgm:pt modelId="{4F366F57-22D8-4871-98BD-1311A8EA4E2E}" type="pres">
      <dgm:prSet presAssocID="{4EF6B101-F8AF-493C-8FA0-8F8F9C31735C}" presName="bgRectTx" presStyleLbl="bgShp" presStyleIdx="2" presStyleCnt="4">
        <dgm:presLayoutVars>
          <dgm:bulletEnabled val="1"/>
        </dgm:presLayoutVars>
      </dgm:prSet>
      <dgm:spPr/>
      <dgm:t>
        <a:bodyPr/>
        <a:lstStyle/>
        <a:p>
          <a:endParaRPr lang="en-US"/>
        </a:p>
      </dgm:t>
    </dgm:pt>
    <dgm:pt modelId="{9FD4D022-AB69-48DA-AEA5-13FB39B72F54}" type="pres">
      <dgm:prSet presAssocID="{4EF6B101-F8AF-493C-8FA0-8F8F9C31735C}" presName="spComp" presStyleCnt="0"/>
      <dgm:spPr/>
    </dgm:pt>
    <dgm:pt modelId="{B2E48C5B-3136-4535-97BB-DA801D235CD5}" type="pres">
      <dgm:prSet presAssocID="{4EF6B101-F8AF-493C-8FA0-8F8F9C31735C}" presName="hSp" presStyleCnt="0"/>
      <dgm:spPr/>
    </dgm:pt>
    <dgm:pt modelId="{5A62BC92-9900-4CBF-8822-A416035B8C40}" type="pres">
      <dgm:prSet presAssocID="{C0DCA386-9786-4D41-A24A-76BE32BF1204}" presName="rectComp" presStyleCnt="0"/>
      <dgm:spPr/>
    </dgm:pt>
    <dgm:pt modelId="{8C74F839-4F48-4A23-853A-233362BC7B7F}" type="pres">
      <dgm:prSet presAssocID="{C0DCA386-9786-4D41-A24A-76BE32BF1204}" presName="bgRect" presStyleLbl="bgShp" presStyleIdx="3" presStyleCnt="4" custScaleX="228182" custScaleY="93548" custLinFactX="114468" custLinFactNeighborX="200000" custLinFactNeighborY="0"/>
      <dgm:spPr/>
      <dgm:t>
        <a:bodyPr/>
        <a:lstStyle/>
        <a:p>
          <a:endParaRPr lang="en-US"/>
        </a:p>
      </dgm:t>
    </dgm:pt>
    <dgm:pt modelId="{379C0014-043D-4F3D-AE35-BA43301B2AD3}" type="pres">
      <dgm:prSet presAssocID="{C0DCA386-9786-4D41-A24A-76BE32BF1204}" presName="bgRectTx" presStyleLbl="bgShp" presStyleIdx="3" presStyleCnt="4">
        <dgm:presLayoutVars>
          <dgm:bulletEnabled val="1"/>
        </dgm:presLayoutVars>
      </dgm:prSet>
      <dgm:spPr/>
      <dgm:t>
        <a:bodyPr/>
        <a:lstStyle/>
        <a:p>
          <a:endParaRPr lang="en-US"/>
        </a:p>
      </dgm:t>
    </dgm:pt>
  </dgm:ptLst>
  <dgm:cxnLst>
    <dgm:cxn modelId="{14BE6026-7943-4F22-A0E5-DDFD99221CD0}" type="presOf" srcId="{1B9CB784-2DA8-4DD2-93C4-C69F8120F984}" destId="{A622C0A5-CDA1-4F2C-87AD-86D8B5883B35}" srcOrd="0" destOrd="0" presId="urn:microsoft.com/office/officeart/2005/8/layout/hierarchy5"/>
    <dgm:cxn modelId="{CC4AE6FD-AAD7-402E-9BB7-D70F35A430EE}" srcId="{6D7ED7FA-FBE0-40CB-B0FF-7C646EB3E49C}" destId="{EFC96C77-E373-462E-AEB1-895CEB395A29}" srcOrd="0" destOrd="0" parTransId="{A31C6EC2-F491-4494-890B-2AC84F264D5E}" sibTransId="{9F81CDD0-DCBD-4F41-86BE-F96D2AD006A7}"/>
    <dgm:cxn modelId="{62458116-89D9-4E76-9873-9FB4626499EA}" type="presOf" srcId="{4EF6B101-F8AF-493C-8FA0-8F8F9C31735C}" destId="{4F366F57-22D8-4871-98BD-1311A8EA4E2E}" srcOrd="1" destOrd="0" presId="urn:microsoft.com/office/officeart/2005/8/layout/hierarchy5"/>
    <dgm:cxn modelId="{27BF087A-4249-45A5-BDCA-A4603851C1DB}" type="presOf" srcId="{5D3CD540-F8C3-44E2-8494-A9B61AF70631}" destId="{207AB0E3-9021-42C4-AFDC-FFB9D8E30B13}" srcOrd="1" destOrd="0" presId="urn:microsoft.com/office/officeart/2005/8/layout/hierarchy5"/>
    <dgm:cxn modelId="{B354FD2E-3FFA-4CDB-BC16-C64EC04C2CC8}" type="presOf" srcId="{519DD27D-677A-47E5-8C71-CE1F705339D7}" destId="{7F0CB08E-1E15-4BBC-BDF5-66E8A2E7A901}" srcOrd="0" destOrd="0" presId="urn:microsoft.com/office/officeart/2005/8/layout/hierarchy5"/>
    <dgm:cxn modelId="{8B8D9BB5-A38B-49B9-B64A-949022FDCCCE}" type="presOf" srcId="{B1DC152B-2995-487E-8928-B8B64682F8BF}" destId="{343E70E8-0879-43A5-80CD-FF6A23CB4649}" srcOrd="0" destOrd="0" presId="urn:microsoft.com/office/officeart/2005/8/layout/hierarchy5"/>
    <dgm:cxn modelId="{8F388F67-015C-4CF6-85CC-9ECAC57E0C08}" type="presOf" srcId="{494BB20A-6FFB-49ED-84D9-C6A651FC3FBC}" destId="{06F698F9-54BA-4531-B4CF-D34C056CF101}" srcOrd="1" destOrd="0" presId="urn:microsoft.com/office/officeart/2005/8/layout/hierarchy5"/>
    <dgm:cxn modelId="{67A88B4B-E705-456F-A4E8-209FB859E445}" srcId="{EFC96C77-E373-462E-AEB1-895CEB395A29}" destId="{519DD27D-677A-47E5-8C71-CE1F705339D7}" srcOrd="1" destOrd="0" parTransId="{1B9CB784-2DA8-4DD2-93C4-C69F8120F984}" sibTransId="{A346A2F3-EAFD-40D5-BDAA-A545AD0F742C}"/>
    <dgm:cxn modelId="{93B7A5D8-8A96-4A24-855C-36C14BC34D34}" srcId="{E246F21C-DA8C-40B1-B36D-9B849FF3082D}" destId="{5D3CD540-F8C3-44E2-8494-A9B61AF70631}" srcOrd="2" destOrd="0" parTransId="{8A17DD14-D972-4BB3-ADB8-E573060774E4}" sibTransId="{9CEE0DB5-FC4D-4598-9407-6FD6CD43840B}"/>
    <dgm:cxn modelId="{8B09C388-6815-4605-A0B1-5B2D774C22F9}" type="presOf" srcId="{494BB20A-6FFB-49ED-84D9-C6A651FC3FBC}" destId="{F9B1EB2B-D851-47F1-A6BD-77FA5F62ACD7}" srcOrd="0" destOrd="0" presId="urn:microsoft.com/office/officeart/2005/8/layout/hierarchy5"/>
    <dgm:cxn modelId="{1D39DCD4-3B55-4AC6-BE02-63A80DEAF978}" type="presOf" srcId="{C0DCA386-9786-4D41-A24A-76BE32BF1204}" destId="{379C0014-043D-4F3D-AE35-BA43301B2AD3}" srcOrd="1" destOrd="0" presId="urn:microsoft.com/office/officeart/2005/8/layout/hierarchy5"/>
    <dgm:cxn modelId="{067D9842-1758-4CE9-A8B0-F0E7F8BB519E}" srcId="{6D7ED7FA-FBE0-40CB-B0FF-7C646EB3E49C}" destId="{9064BD61-5072-4CCE-8932-29D86C102989}" srcOrd="1" destOrd="0" parTransId="{B1DC152B-2995-487E-8928-B8B64682F8BF}" sibTransId="{82882862-BDEC-49F0-9458-2474BE2F9252}"/>
    <dgm:cxn modelId="{C69F7A8F-5500-4E93-B794-723D8782A8D8}" type="presOf" srcId="{6D7ED7FA-FBE0-40CB-B0FF-7C646EB3E49C}" destId="{1B9143AF-27CE-48A2-94C9-3C9E563F6D9D}" srcOrd="0" destOrd="0" presId="urn:microsoft.com/office/officeart/2005/8/layout/hierarchy5"/>
    <dgm:cxn modelId="{57736406-382A-4323-8569-D33EFEE6202F}" type="presOf" srcId="{C0DCA386-9786-4D41-A24A-76BE32BF1204}" destId="{8C74F839-4F48-4A23-853A-233362BC7B7F}" srcOrd="0" destOrd="0" presId="urn:microsoft.com/office/officeart/2005/8/layout/hierarchy5"/>
    <dgm:cxn modelId="{F647543F-4325-4DB5-9608-311A013E66AB}" type="presOf" srcId="{E46ACBEE-D080-4FDE-8346-0DD4B7002BEA}" destId="{10BFA3F5-E091-4533-9DC5-599B79F58998}" srcOrd="0" destOrd="0" presId="urn:microsoft.com/office/officeart/2005/8/layout/hierarchy5"/>
    <dgm:cxn modelId="{49002415-B5BF-4B65-AA4B-701483B4A827}" srcId="{9064BD61-5072-4CCE-8932-29D86C102989}" destId="{E46ACBEE-D080-4FDE-8346-0DD4B7002BEA}" srcOrd="0" destOrd="0" parTransId="{494BB20A-6FFB-49ED-84D9-C6A651FC3FBC}" sibTransId="{A759CFFC-821D-4D12-91A5-AA9BE8F95A48}"/>
    <dgm:cxn modelId="{997AC771-BB0C-4E4B-8E54-A134BDA82778}" type="presOf" srcId="{8E795A3B-9C79-43A7-88AB-152DFAD9F3F4}" destId="{042EFD5F-CA3D-42E7-AB67-9F51FE4A56F3}" srcOrd="0" destOrd="0" presId="urn:microsoft.com/office/officeart/2005/8/layout/hierarchy5"/>
    <dgm:cxn modelId="{C04C207F-269C-4C31-BE72-CECC2A782CFA}" type="presOf" srcId="{A31C6EC2-F491-4494-890B-2AC84F264D5E}" destId="{FE4A1819-E178-4800-BBD0-2F80A7FE2026}" srcOrd="1" destOrd="0" presId="urn:microsoft.com/office/officeart/2005/8/layout/hierarchy5"/>
    <dgm:cxn modelId="{BDB6FCC5-A36A-4801-9E61-2FF2974979A0}" type="presOf" srcId="{8E795A3B-9C79-43A7-88AB-152DFAD9F3F4}" destId="{C8901D38-9273-4A78-BA84-D187E102A40C}" srcOrd="1" destOrd="0" presId="urn:microsoft.com/office/officeart/2005/8/layout/hierarchy5"/>
    <dgm:cxn modelId="{4AB2A7A6-BA62-4CBD-8C7F-0C486C6EC0CE}" srcId="{EFC96C77-E373-462E-AEB1-895CEB395A29}" destId="{3018D090-CD08-4B13-A130-749367272EDC}" srcOrd="0" destOrd="0" parTransId="{28AFD310-EA0A-48E4-A861-9B8C52DD2C5A}" sibTransId="{3138EC55-E6D0-45D4-9C3E-5AE519C0FB11}"/>
    <dgm:cxn modelId="{5CCE51DE-4976-49A7-BCDD-1BB401181F3F}" srcId="{E246F21C-DA8C-40B1-B36D-9B849FF3082D}" destId="{C0DCA386-9786-4D41-A24A-76BE32BF1204}" srcOrd="4" destOrd="0" parTransId="{944C7C02-B269-48AF-8355-17B31E14E4B3}" sibTransId="{DDF6007C-DE18-44EA-B815-125BE5CBACF7}"/>
    <dgm:cxn modelId="{F6F5E54E-2E45-4718-B4C5-8DF756E20B80}" type="presOf" srcId="{EFC96C77-E373-462E-AEB1-895CEB395A29}" destId="{A874D827-1767-4291-8697-381C9221FFFA}" srcOrd="0" destOrd="0" presId="urn:microsoft.com/office/officeart/2005/8/layout/hierarchy5"/>
    <dgm:cxn modelId="{2452C04E-F212-4542-8A25-1007CE4F9290}" type="presOf" srcId="{1B9CB784-2DA8-4DD2-93C4-C69F8120F984}" destId="{D18BE5F0-2EFA-43C8-8ABB-86D53D840420}" srcOrd="1" destOrd="0" presId="urn:microsoft.com/office/officeart/2005/8/layout/hierarchy5"/>
    <dgm:cxn modelId="{C980AFEF-D823-487D-BB4F-A06254D85A8C}" type="presOf" srcId="{4EF6B101-F8AF-493C-8FA0-8F8F9C31735C}" destId="{BAD50FC0-380C-4950-BA3E-32BABF3BA0EB}" srcOrd="0" destOrd="0" presId="urn:microsoft.com/office/officeart/2005/8/layout/hierarchy5"/>
    <dgm:cxn modelId="{2FA426AF-62FD-4CBF-82CA-A9527CF1BD72}" type="presOf" srcId="{B1DC152B-2995-487E-8928-B8B64682F8BF}" destId="{06293482-69B0-48C0-9AF4-D4874219E5B8}" srcOrd="1" destOrd="0" presId="urn:microsoft.com/office/officeart/2005/8/layout/hierarchy5"/>
    <dgm:cxn modelId="{57FD2BCA-3E4B-4F61-A9EB-686CCCE4806D}" srcId="{E246F21C-DA8C-40B1-B36D-9B849FF3082D}" destId="{8E795A3B-9C79-43A7-88AB-152DFAD9F3F4}" srcOrd="1" destOrd="0" parTransId="{F29155F7-54B5-42A5-B45D-6202CD9ACCE4}" sibTransId="{D19694DD-23AE-4D38-B090-1429421C5F76}"/>
    <dgm:cxn modelId="{671AFC28-1B5C-43FB-B0DD-5871E109A190}" type="presOf" srcId="{E246F21C-DA8C-40B1-B36D-9B849FF3082D}" destId="{0DFF5CD7-813C-4D9B-A62D-B24830313F49}" srcOrd="0" destOrd="0" presId="urn:microsoft.com/office/officeart/2005/8/layout/hierarchy5"/>
    <dgm:cxn modelId="{9844E331-06DE-4A2C-8064-EEE348BD4EA1}" type="presOf" srcId="{28AFD310-EA0A-48E4-A861-9B8C52DD2C5A}" destId="{C24110AE-C0FD-456E-B20A-710D834DE4F2}" srcOrd="1" destOrd="0" presId="urn:microsoft.com/office/officeart/2005/8/layout/hierarchy5"/>
    <dgm:cxn modelId="{143D1DCC-7053-49A8-9A25-5C1BF562C3A5}" srcId="{E246F21C-DA8C-40B1-B36D-9B849FF3082D}" destId="{4EF6B101-F8AF-493C-8FA0-8F8F9C31735C}" srcOrd="3" destOrd="0" parTransId="{C6622F09-1645-4C26-AE1B-49DD1E3E963B}" sibTransId="{6A2DC79C-B8FA-4644-9E70-00CC019EC71D}"/>
    <dgm:cxn modelId="{96C45427-4F45-4623-9367-0A877AD72B8C}" type="presOf" srcId="{28AFD310-EA0A-48E4-A861-9B8C52DD2C5A}" destId="{DB3B005B-EE4F-447F-B146-2F3E84A5C6B9}" srcOrd="0" destOrd="0" presId="urn:microsoft.com/office/officeart/2005/8/layout/hierarchy5"/>
    <dgm:cxn modelId="{662FE4A2-3CED-4322-B800-1B5C66B38983}" type="presOf" srcId="{5D3CD540-F8C3-44E2-8494-A9B61AF70631}" destId="{F61D7A8D-7255-4899-8C19-FDCC7D3E30CD}" srcOrd="0" destOrd="0" presId="urn:microsoft.com/office/officeart/2005/8/layout/hierarchy5"/>
    <dgm:cxn modelId="{707DC0A9-8CA9-48B9-87B8-FDF6DCDD567D}" srcId="{E246F21C-DA8C-40B1-B36D-9B849FF3082D}" destId="{6D7ED7FA-FBE0-40CB-B0FF-7C646EB3E49C}" srcOrd="0" destOrd="0" parTransId="{4355855E-60A9-45F8-A05B-DB80628E6484}" sibTransId="{1BFC8FDF-C12B-4382-882A-9919A19762D3}"/>
    <dgm:cxn modelId="{BFA5E9D7-D12B-413C-98A2-5DE9A434FF53}" type="presOf" srcId="{A31C6EC2-F491-4494-890B-2AC84F264D5E}" destId="{E55CFCCE-6D6D-42EF-B614-45DD477FF85E}" srcOrd="0" destOrd="0" presId="urn:microsoft.com/office/officeart/2005/8/layout/hierarchy5"/>
    <dgm:cxn modelId="{1DB44F99-29E9-4BE5-AA8F-4ECE78012BBD}" type="presOf" srcId="{9064BD61-5072-4CCE-8932-29D86C102989}" destId="{C0F1CEA4-65E1-4B71-800C-B4E0334DA1DA}" srcOrd="0" destOrd="0" presId="urn:microsoft.com/office/officeart/2005/8/layout/hierarchy5"/>
    <dgm:cxn modelId="{F252E22D-162D-4705-802A-8D867C657570}" type="presOf" srcId="{3018D090-CD08-4B13-A130-749367272EDC}" destId="{F08DA592-D0D3-4A04-9AAF-470459390B99}" srcOrd="0" destOrd="0" presId="urn:microsoft.com/office/officeart/2005/8/layout/hierarchy5"/>
    <dgm:cxn modelId="{ED79F710-DAC9-40C9-8902-58A291FA5BC6}" type="presParOf" srcId="{0DFF5CD7-813C-4D9B-A62D-B24830313F49}" destId="{84A984B2-C68C-4391-B97D-BDD461E99BEE}" srcOrd="0" destOrd="0" presId="urn:microsoft.com/office/officeart/2005/8/layout/hierarchy5"/>
    <dgm:cxn modelId="{0AE1B2B0-B761-4144-923E-F250CE120335}" type="presParOf" srcId="{84A984B2-C68C-4391-B97D-BDD461E99BEE}" destId="{4F90CE2F-F21B-4DD1-B785-AB5D71B59A7E}" srcOrd="0" destOrd="0" presId="urn:microsoft.com/office/officeart/2005/8/layout/hierarchy5"/>
    <dgm:cxn modelId="{5D3A8B56-2C0D-4F93-AC9F-1CE472FDD5C7}" type="presParOf" srcId="{84A984B2-C68C-4391-B97D-BDD461E99BEE}" destId="{774A36BD-A7C3-4A1B-BA52-B16AC6FFBC17}" srcOrd="1" destOrd="0" presId="urn:microsoft.com/office/officeart/2005/8/layout/hierarchy5"/>
    <dgm:cxn modelId="{08C31EE1-C25C-4319-B2DA-6163A16A4B60}" type="presParOf" srcId="{774A36BD-A7C3-4A1B-BA52-B16AC6FFBC17}" destId="{CD05AED0-30F9-404C-B467-0D9137617928}" srcOrd="0" destOrd="0" presId="urn:microsoft.com/office/officeart/2005/8/layout/hierarchy5"/>
    <dgm:cxn modelId="{CE2EA731-C0A0-4B5E-9966-BCDDFA91A89F}" type="presParOf" srcId="{CD05AED0-30F9-404C-B467-0D9137617928}" destId="{1B9143AF-27CE-48A2-94C9-3C9E563F6D9D}" srcOrd="0" destOrd="0" presId="urn:microsoft.com/office/officeart/2005/8/layout/hierarchy5"/>
    <dgm:cxn modelId="{1245DA43-7252-4929-9964-44C79D0E7E04}" type="presParOf" srcId="{CD05AED0-30F9-404C-B467-0D9137617928}" destId="{DB7CD9F4-4FB3-4FB8-84B6-97277D9029C4}" srcOrd="1" destOrd="0" presId="urn:microsoft.com/office/officeart/2005/8/layout/hierarchy5"/>
    <dgm:cxn modelId="{9195D671-9DF0-4DCD-9E7B-0CF25B7AFEFF}" type="presParOf" srcId="{DB7CD9F4-4FB3-4FB8-84B6-97277D9029C4}" destId="{E55CFCCE-6D6D-42EF-B614-45DD477FF85E}" srcOrd="0" destOrd="0" presId="urn:microsoft.com/office/officeart/2005/8/layout/hierarchy5"/>
    <dgm:cxn modelId="{3E33AEBC-0935-4520-9D23-3C0E16DD29FF}" type="presParOf" srcId="{E55CFCCE-6D6D-42EF-B614-45DD477FF85E}" destId="{FE4A1819-E178-4800-BBD0-2F80A7FE2026}" srcOrd="0" destOrd="0" presId="urn:microsoft.com/office/officeart/2005/8/layout/hierarchy5"/>
    <dgm:cxn modelId="{78E42413-8E09-413B-9D12-B10B6B219B39}" type="presParOf" srcId="{DB7CD9F4-4FB3-4FB8-84B6-97277D9029C4}" destId="{039E2591-56DA-44A9-BE19-81A6D44DADF8}" srcOrd="1" destOrd="0" presId="urn:microsoft.com/office/officeart/2005/8/layout/hierarchy5"/>
    <dgm:cxn modelId="{FB4B9005-A143-4E51-8F37-794021902A16}" type="presParOf" srcId="{039E2591-56DA-44A9-BE19-81A6D44DADF8}" destId="{A874D827-1767-4291-8697-381C9221FFFA}" srcOrd="0" destOrd="0" presId="urn:microsoft.com/office/officeart/2005/8/layout/hierarchy5"/>
    <dgm:cxn modelId="{8DEAC3CA-CE2E-4FF0-8B63-20D4CD28BA6B}" type="presParOf" srcId="{039E2591-56DA-44A9-BE19-81A6D44DADF8}" destId="{6D4765E0-1CE8-4600-888F-E362EDE80537}" srcOrd="1" destOrd="0" presId="urn:microsoft.com/office/officeart/2005/8/layout/hierarchy5"/>
    <dgm:cxn modelId="{9C15A75D-C766-4614-96EE-95969174822C}" type="presParOf" srcId="{6D4765E0-1CE8-4600-888F-E362EDE80537}" destId="{DB3B005B-EE4F-447F-B146-2F3E84A5C6B9}" srcOrd="0" destOrd="0" presId="urn:microsoft.com/office/officeart/2005/8/layout/hierarchy5"/>
    <dgm:cxn modelId="{EBF9EE9E-430C-4266-B50A-F84988082406}" type="presParOf" srcId="{DB3B005B-EE4F-447F-B146-2F3E84A5C6B9}" destId="{C24110AE-C0FD-456E-B20A-710D834DE4F2}" srcOrd="0" destOrd="0" presId="urn:microsoft.com/office/officeart/2005/8/layout/hierarchy5"/>
    <dgm:cxn modelId="{CA485B36-6231-431F-A0B1-C3EEFD7E86EB}" type="presParOf" srcId="{6D4765E0-1CE8-4600-888F-E362EDE80537}" destId="{28059FC0-61E0-4A60-AC24-27EB17806D35}" srcOrd="1" destOrd="0" presId="urn:microsoft.com/office/officeart/2005/8/layout/hierarchy5"/>
    <dgm:cxn modelId="{2A8A1781-152F-4664-885A-45638013230E}" type="presParOf" srcId="{28059FC0-61E0-4A60-AC24-27EB17806D35}" destId="{F08DA592-D0D3-4A04-9AAF-470459390B99}" srcOrd="0" destOrd="0" presId="urn:microsoft.com/office/officeart/2005/8/layout/hierarchy5"/>
    <dgm:cxn modelId="{E1ADDBC4-5BD4-43D3-9E15-69B9E62A5A79}" type="presParOf" srcId="{28059FC0-61E0-4A60-AC24-27EB17806D35}" destId="{D5781260-E414-4832-A851-124EFACA7B21}" srcOrd="1" destOrd="0" presId="urn:microsoft.com/office/officeart/2005/8/layout/hierarchy5"/>
    <dgm:cxn modelId="{C1136368-DA72-4305-BE69-180BF6448988}" type="presParOf" srcId="{6D4765E0-1CE8-4600-888F-E362EDE80537}" destId="{A622C0A5-CDA1-4F2C-87AD-86D8B5883B35}" srcOrd="2" destOrd="0" presId="urn:microsoft.com/office/officeart/2005/8/layout/hierarchy5"/>
    <dgm:cxn modelId="{A174B46A-AA6E-4CE2-B804-9BC2B8B039A1}" type="presParOf" srcId="{A622C0A5-CDA1-4F2C-87AD-86D8B5883B35}" destId="{D18BE5F0-2EFA-43C8-8ABB-86D53D840420}" srcOrd="0" destOrd="0" presId="urn:microsoft.com/office/officeart/2005/8/layout/hierarchy5"/>
    <dgm:cxn modelId="{13DFCD84-6B88-4A40-8FFA-50BF4D8D638D}" type="presParOf" srcId="{6D4765E0-1CE8-4600-888F-E362EDE80537}" destId="{E504CC78-6871-4AFB-B631-50F80417F895}" srcOrd="3" destOrd="0" presId="urn:microsoft.com/office/officeart/2005/8/layout/hierarchy5"/>
    <dgm:cxn modelId="{A9A970FF-CF07-4DF3-B607-645BBF07AD5F}" type="presParOf" srcId="{E504CC78-6871-4AFB-B631-50F80417F895}" destId="{7F0CB08E-1E15-4BBC-BDF5-66E8A2E7A901}" srcOrd="0" destOrd="0" presId="urn:microsoft.com/office/officeart/2005/8/layout/hierarchy5"/>
    <dgm:cxn modelId="{8B9E789B-EE3C-4E93-BF71-F6146781B493}" type="presParOf" srcId="{E504CC78-6871-4AFB-B631-50F80417F895}" destId="{520A1EDE-96BF-4EEB-93B9-6C60094525C4}" srcOrd="1" destOrd="0" presId="urn:microsoft.com/office/officeart/2005/8/layout/hierarchy5"/>
    <dgm:cxn modelId="{43D9514C-F680-486F-9892-2659C3254A1E}" type="presParOf" srcId="{DB7CD9F4-4FB3-4FB8-84B6-97277D9029C4}" destId="{343E70E8-0879-43A5-80CD-FF6A23CB4649}" srcOrd="2" destOrd="0" presId="urn:microsoft.com/office/officeart/2005/8/layout/hierarchy5"/>
    <dgm:cxn modelId="{989291FE-35DE-4DD5-8BA4-6AE048529100}" type="presParOf" srcId="{343E70E8-0879-43A5-80CD-FF6A23CB4649}" destId="{06293482-69B0-48C0-9AF4-D4874219E5B8}" srcOrd="0" destOrd="0" presId="urn:microsoft.com/office/officeart/2005/8/layout/hierarchy5"/>
    <dgm:cxn modelId="{CF67D46A-929B-4ADF-8BB8-ABA327D24345}" type="presParOf" srcId="{DB7CD9F4-4FB3-4FB8-84B6-97277D9029C4}" destId="{CAF13B00-AAF1-4A9D-87F7-26F6BE020884}" srcOrd="3" destOrd="0" presId="urn:microsoft.com/office/officeart/2005/8/layout/hierarchy5"/>
    <dgm:cxn modelId="{6A2EA69B-CEC7-431F-9E0F-E06725BB2FE9}" type="presParOf" srcId="{CAF13B00-AAF1-4A9D-87F7-26F6BE020884}" destId="{C0F1CEA4-65E1-4B71-800C-B4E0334DA1DA}" srcOrd="0" destOrd="0" presId="urn:microsoft.com/office/officeart/2005/8/layout/hierarchy5"/>
    <dgm:cxn modelId="{011ADF0E-D4C0-4CF2-A951-9B17EA3EBCE9}" type="presParOf" srcId="{CAF13B00-AAF1-4A9D-87F7-26F6BE020884}" destId="{E7538B27-8642-499E-B57D-5AAE9CAF8287}" srcOrd="1" destOrd="0" presId="urn:microsoft.com/office/officeart/2005/8/layout/hierarchy5"/>
    <dgm:cxn modelId="{8C187716-3692-41AD-A724-AC454D6C820B}" type="presParOf" srcId="{E7538B27-8642-499E-B57D-5AAE9CAF8287}" destId="{F9B1EB2B-D851-47F1-A6BD-77FA5F62ACD7}" srcOrd="0" destOrd="0" presId="urn:microsoft.com/office/officeart/2005/8/layout/hierarchy5"/>
    <dgm:cxn modelId="{1A0573D7-962B-46D5-8EA9-5583F3A60669}" type="presParOf" srcId="{F9B1EB2B-D851-47F1-A6BD-77FA5F62ACD7}" destId="{06F698F9-54BA-4531-B4CF-D34C056CF101}" srcOrd="0" destOrd="0" presId="urn:microsoft.com/office/officeart/2005/8/layout/hierarchy5"/>
    <dgm:cxn modelId="{AEA914FD-E895-45C9-93FB-5E8B74561F2E}" type="presParOf" srcId="{E7538B27-8642-499E-B57D-5AAE9CAF8287}" destId="{204A488C-B990-47A5-A70A-2CC9C8F6F335}" srcOrd="1" destOrd="0" presId="urn:microsoft.com/office/officeart/2005/8/layout/hierarchy5"/>
    <dgm:cxn modelId="{14D9220B-7790-489D-8B7B-8A8586161E17}" type="presParOf" srcId="{204A488C-B990-47A5-A70A-2CC9C8F6F335}" destId="{10BFA3F5-E091-4533-9DC5-599B79F58998}" srcOrd="0" destOrd="0" presId="urn:microsoft.com/office/officeart/2005/8/layout/hierarchy5"/>
    <dgm:cxn modelId="{DE7A567D-B4C6-4F4F-9DA5-CC001742E563}" type="presParOf" srcId="{204A488C-B990-47A5-A70A-2CC9C8F6F335}" destId="{7755770C-8A9F-434A-BD14-38044440F961}" srcOrd="1" destOrd="0" presId="urn:microsoft.com/office/officeart/2005/8/layout/hierarchy5"/>
    <dgm:cxn modelId="{8786408D-071E-45C7-9374-7C487559E43F}" type="presParOf" srcId="{0DFF5CD7-813C-4D9B-A62D-B24830313F49}" destId="{EBA98421-57A0-4F58-8DBA-8B1E3F3E0924}" srcOrd="1" destOrd="0" presId="urn:microsoft.com/office/officeart/2005/8/layout/hierarchy5"/>
    <dgm:cxn modelId="{54AB2D05-7651-4CBA-9007-32E542F184EC}" type="presParOf" srcId="{EBA98421-57A0-4F58-8DBA-8B1E3F3E0924}" destId="{FDFA28E3-A59A-46C7-85A9-FF20EFCBA4AA}" srcOrd="0" destOrd="0" presId="urn:microsoft.com/office/officeart/2005/8/layout/hierarchy5"/>
    <dgm:cxn modelId="{9C3E2ADE-2AA7-46C5-A3AD-ED8BFA6F3CDB}" type="presParOf" srcId="{FDFA28E3-A59A-46C7-85A9-FF20EFCBA4AA}" destId="{042EFD5F-CA3D-42E7-AB67-9F51FE4A56F3}" srcOrd="0" destOrd="0" presId="urn:microsoft.com/office/officeart/2005/8/layout/hierarchy5"/>
    <dgm:cxn modelId="{670D4735-02B2-4FA5-99F8-E153C023D4DC}" type="presParOf" srcId="{FDFA28E3-A59A-46C7-85A9-FF20EFCBA4AA}" destId="{C8901D38-9273-4A78-BA84-D187E102A40C}" srcOrd="1" destOrd="0" presId="urn:microsoft.com/office/officeart/2005/8/layout/hierarchy5"/>
    <dgm:cxn modelId="{1DC664D6-A12F-434D-878A-6C176D45593D}" type="presParOf" srcId="{EBA98421-57A0-4F58-8DBA-8B1E3F3E0924}" destId="{E06FBAFA-35E1-47AA-A1E5-B07932872617}" srcOrd="1" destOrd="0" presId="urn:microsoft.com/office/officeart/2005/8/layout/hierarchy5"/>
    <dgm:cxn modelId="{74F739D4-470E-4D43-80C1-49E050601CCB}" type="presParOf" srcId="{E06FBAFA-35E1-47AA-A1E5-B07932872617}" destId="{14D1E893-8369-4D69-B2E5-93D9E9247F1C}" srcOrd="0" destOrd="0" presId="urn:microsoft.com/office/officeart/2005/8/layout/hierarchy5"/>
    <dgm:cxn modelId="{000231B8-E826-481D-AF9C-982616BC9DBF}" type="presParOf" srcId="{EBA98421-57A0-4F58-8DBA-8B1E3F3E0924}" destId="{2AE5F44D-C429-49C0-84A1-D73C4C2C2F53}" srcOrd="2" destOrd="0" presId="urn:microsoft.com/office/officeart/2005/8/layout/hierarchy5"/>
    <dgm:cxn modelId="{322BC5EC-D8DD-4CF5-A64E-840D11F0809B}" type="presParOf" srcId="{2AE5F44D-C429-49C0-84A1-D73C4C2C2F53}" destId="{F61D7A8D-7255-4899-8C19-FDCC7D3E30CD}" srcOrd="0" destOrd="0" presId="urn:microsoft.com/office/officeart/2005/8/layout/hierarchy5"/>
    <dgm:cxn modelId="{087E978A-8340-4E4D-B7DC-A61C98A7392E}" type="presParOf" srcId="{2AE5F44D-C429-49C0-84A1-D73C4C2C2F53}" destId="{207AB0E3-9021-42C4-AFDC-FFB9D8E30B13}" srcOrd="1" destOrd="0" presId="urn:microsoft.com/office/officeart/2005/8/layout/hierarchy5"/>
    <dgm:cxn modelId="{799E12E6-AA3C-4A78-B1C2-B70F545C57BE}" type="presParOf" srcId="{EBA98421-57A0-4F58-8DBA-8B1E3F3E0924}" destId="{3DEB82B4-06E9-4AC8-B312-F60A27B58418}" srcOrd="3" destOrd="0" presId="urn:microsoft.com/office/officeart/2005/8/layout/hierarchy5"/>
    <dgm:cxn modelId="{03D064F0-8E0B-4735-BD8C-3B26D05ECD24}" type="presParOf" srcId="{3DEB82B4-06E9-4AC8-B312-F60A27B58418}" destId="{04891F8F-3005-497D-92EC-5D1F528B2BFC}" srcOrd="0" destOrd="0" presId="urn:microsoft.com/office/officeart/2005/8/layout/hierarchy5"/>
    <dgm:cxn modelId="{319C29B6-4F8D-44F5-9C26-EE8FF56E8EF0}" type="presParOf" srcId="{EBA98421-57A0-4F58-8DBA-8B1E3F3E0924}" destId="{A38C6AAD-F23E-4DBA-9CAB-9CBF9F7CC93E}" srcOrd="4" destOrd="0" presId="urn:microsoft.com/office/officeart/2005/8/layout/hierarchy5"/>
    <dgm:cxn modelId="{BF243948-C783-43BB-A66D-53D89DEB1633}" type="presParOf" srcId="{A38C6AAD-F23E-4DBA-9CAB-9CBF9F7CC93E}" destId="{BAD50FC0-380C-4950-BA3E-32BABF3BA0EB}" srcOrd="0" destOrd="0" presId="urn:microsoft.com/office/officeart/2005/8/layout/hierarchy5"/>
    <dgm:cxn modelId="{8776B2D4-07EE-45CF-ADC1-36D49EFFF397}" type="presParOf" srcId="{A38C6AAD-F23E-4DBA-9CAB-9CBF9F7CC93E}" destId="{4F366F57-22D8-4871-98BD-1311A8EA4E2E}" srcOrd="1" destOrd="0" presId="urn:microsoft.com/office/officeart/2005/8/layout/hierarchy5"/>
    <dgm:cxn modelId="{857C42A4-91B4-4141-B4DB-2D9550E11582}" type="presParOf" srcId="{EBA98421-57A0-4F58-8DBA-8B1E3F3E0924}" destId="{9FD4D022-AB69-48DA-AEA5-13FB39B72F54}" srcOrd="5" destOrd="0" presId="urn:microsoft.com/office/officeart/2005/8/layout/hierarchy5"/>
    <dgm:cxn modelId="{672685AB-961A-4581-AB34-53C6F5525A23}" type="presParOf" srcId="{9FD4D022-AB69-48DA-AEA5-13FB39B72F54}" destId="{B2E48C5B-3136-4535-97BB-DA801D235CD5}" srcOrd="0" destOrd="0" presId="urn:microsoft.com/office/officeart/2005/8/layout/hierarchy5"/>
    <dgm:cxn modelId="{FF900139-5103-4730-9456-F4ED33D7CBFD}" type="presParOf" srcId="{EBA98421-57A0-4F58-8DBA-8B1E3F3E0924}" destId="{5A62BC92-9900-4CBF-8822-A416035B8C40}" srcOrd="6" destOrd="0" presId="urn:microsoft.com/office/officeart/2005/8/layout/hierarchy5"/>
    <dgm:cxn modelId="{848E5F0A-576D-4D00-9B03-7C57D1F5FB2F}" type="presParOf" srcId="{5A62BC92-9900-4CBF-8822-A416035B8C40}" destId="{8C74F839-4F48-4A23-853A-233362BC7B7F}" srcOrd="0" destOrd="0" presId="urn:microsoft.com/office/officeart/2005/8/layout/hierarchy5"/>
    <dgm:cxn modelId="{DADBB34A-DBAB-4A9F-84DB-BC8BFCB9C8E1}" type="presParOf" srcId="{5A62BC92-9900-4CBF-8822-A416035B8C40}" destId="{379C0014-043D-4F3D-AE35-BA43301B2AD3}"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74F839-4F48-4A23-853A-233362BC7B7F}">
      <dsp:nvSpPr>
        <dsp:cNvPr id="0" name=""/>
        <dsp:cNvSpPr/>
      </dsp:nvSpPr>
      <dsp:spPr>
        <a:xfrm>
          <a:off x="7234370" y="152409"/>
          <a:ext cx="1223829" cy="441958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Stage 4</a:t>
          </a:r>
        </a:p>
        <a:p>
          <a:pPr lvl="0" algn="ctr" defTabSz="711200">
            <a:lnSpc>
              <a:spcPct val="90000"/>
            </a:lnSpc>
            <a:spcBef>
              <a:spcPct val="0"/>
            </a:spcBef>
            <a:spcAft>
              <a:spcPct val="35000"/>
            </a:spcAft>
          </a:pPr>
          <a:r>
            <a:rPr lang="en-US" sz="1600" kern="1200" dirty="0" smtClean="0"/>
            <a:t>Concurrent</a:t>
          </a:r>
          <a:endParaRPr lang="en-US" sz="1600" kern="1200" dirty="0"/>
        </a:p>
      </dsp:txBody>
      <dsp:txXfrm>
        <a:off x="7234370" y="152409"/>
        <a:ext cx="1223829" cy="1240329"/>
      </dsp:txXfrm>
    </dsp:sp>
    <dsp:sp modelId="{BAD50FC0-380C-4950-BA3E-32BABF3BA0EB}">
      <dsp:nvSpPr>
        <dsp:cNvPr id="0" name=""/>
        <dsp:cNvSpPr/>
      </dsp:nvSpPr>
      <dsp:spPr>
        <a:xfrm>
          <a:off x="4800600" y="76204"/>
          <a:ext cx="1350636" cy="4571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Stage </a:t>
          </a:r>
          <a:r>
            <a:rPr lang="en-US" sz="1800" kern="1200" dirty="0" smtClean="0"/>
            <a:t>3</a:t>
          </a:r>
        </a:p>
        <a:p>
          <a:pPr lvl="0" algn="ctr" defTabSz="800100">
            <a:lnSpc>
              <a:spcPct val="90000"/>
            </a:lnSpc>
            <a:spcBef>
              <a:spcPct val="0"/>
            </a:spcBef>
            <a:spcAft>
              <a:spcPct val="35000"/>
            </a:spcAft>
          </a:pPr>
          <a:r>
            <a:rPr lang="en-US" sz="1800" kern="1200" dirty="0" smtClean="0"/>
            <a:t>Sequential</a:t>
          </a:r>
          <a:endParaRPr lang="en-US" sz="1800" kern="1200" dirty="0" smtClean="0"/>
        </a:p>
      </dsp:txBody>
      <dsp:txXfrm>
        <a:off x="4800600" y="76204"/>
        <a:ext cx="1350636" cy="1327349"/>
      </dsp:txXfrm>
    </dsp:sp>
    <dsp:sp modelId="{F61D7A8D-7255-4899-8C19-FDCC7D3E30CD}">
      <dsp:nvSpPr>
        <dsp:cNvPr id="0" name=""/>
        <dsp:cNvSpPr/>
      </dsp:nvSpPr>
      <dsp:spPr>
        <a:xfrm>
          <a:off x="2542898" y="76204"/>
          <a:ext cx="1316997" cy="4571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Stage 2</a:t>
          </a:r>
        </a:p>
        <a:p>
          <a:pPr lvl="0" algn="ctr" defTabSz="800100">
            <a:lnSpc>
              <a:spcPct val="90000"/>
            </a:lnSpc>
            <a:spcBef>
              <a:spcPct val="0"/>
            </a:spcBef>
            <a:spcAft>
              <a:spcPct val="35000"/>
            </a:spcAft>
          </a:pPr>
          <a:r>
            <a:rPr lang="en-US" sz="1600" kern="1200" dirty="0" smtClean="0"/>
            <a:t>Concurrent</a:t>
          </a:r>
          <a:endParaRPr lang="en-US" sz="1600" kern="1200" dirty="0"/>
        </a:p>
      </dsp:txBody>
      <dsp:txXfrm>
        <a:off x="2542898" y="76204"/>
        <a:ext cx="1316997" cy="1327349"/>
      </dsp:txXfrm>
    </dsp:sp>
    <dsp:sp modelId="{042EFD5F-CA3D-42E7-AB67-9F51FE4A56F3}">
      <dsp:nvSpPr>
        <dsp:cNvPr id="0" name=""/>
        <dsp:cNvSpPr/>
      </dsp:nvSpPr>
      <dsp:spPr>
        <a:xfrm>
          <a:off x="702687" y="76204"/>
          <a:ext cx="1431012" cy="441958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Stage 1</a:t>
          </a:r>
        </a:p>
        <a:p>
          <a:pPr lvl="0" algn="ctr" defTabSz="800100">
            <a:lnSpc>
              <a:spcPct val="90000"/>
            </a:lnSpc>
            <a:spcBef>
              <a:spcPct val="0"/>
            </a:spcBef>
            <a:spcAft>
              <a:spcPct val="35000"/>
            </a:spcAft>
          </a:pPr>
          <a:r>
            <a:rPr lang="en-US" sz="1800" kern="1200" dirty="0" smtClean="0"/>
            <a:t>Qual</a:t>
          </a:r>
          <a:endParaRPr lang="en-US" sz="1800" kern="1200" dirty="0"/>
        </a:p>
      </dsp:txBody>
      <dsp:txXfrm>
        <a:off x="702687" y="76204"/>
        <a:ext cx="1431012" cy="1240329"/>
      </dsp:txXfrm>
    </dsp:sp>
    <dsp:sp modelId="{1B9143AF-27CE-48A2-94C9-3C9E563F6D9D}">
      <dsp:nvSpPr>
        <dsp:cNvPr id="0" name=""/>
        <dsp:cNvSpPr/>
      </dsp:nvSpPr>
      <dsp:spPr>
        <a:xfrm>
          <a:off x="482252" y="1676401"/>
          <a:ext cx="1422546" cy="21249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Assemble team;  read documents; engage in dialogues</a:t>
          </a:r>
          <a:endParaRPr lang="en-US" sz="1800" kern="1200" dirty="0"/>
        </a:p>
      </dsp:txBody>
      <dsp:txXfrm>
        <a:off x="482252" y="1676401"/>
        <a:ext cx="1422546" cy="2124916"/>
      </dsp:txXfrm>
    </dsp:sp>
    <dsp:sp modelId="{E55CFCCE-6D6D-42EF-B614-45DD477FF85E}">
      <dsp:nvSpPr>
        <dsp:cNvPr id="0" name=""/>
        <dsp:cNvSpPr/>
      </dsp:nvSpPr>
      <dsp:spPr>
        <a:xfrm rot="17783185">
          <a:off x="1639662" y="2307093"/>
          <a:ext cx="954455" cy="8514"/>
        </a:xfrm>
        <a:custGeom>
          <a:avLst/>
          <a:gdLst/>
          <a:ahLst/>
          <a:cxnLst/>
          <a:rect l="0" t="0" r="0" b="0"/>
          <a:pathLst>
            <a:path>
              <a:moveTo>
                <a:pt x="0" y="4257"/>
              </a:moveTo>
              <a:lnTo>
                <a:pt x="954455" y="42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7783185">
        <a:off x="2093028" y="2287488"/>
        <a:ext cx="47722" cy="47722"/>
      </dsp:txXfrm>
    </dsp:sp>
    <dsp:sp modelId="{A874D827-1767-4291-8697-381C9221FFFA}">
      <dsp:nvSpPr>
        <dsp:cNvPr id="0" name=""/>
        <dsp:cNvSpPr/>
      </dsp:nvSpPr>
      <dsp:spPr>
        <a:xfrm>
          <a:off x="2328981" y="1434581"/>
          <a:ext cx="1446069" cy="89852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Preliminary</a:t>
          </a:r>
          <a:r>
            <a:rPr lang="en-US" sz="800" kern="1200" dirty="0" smtClean="0"/>
            <a:t> </a:t>
          </a:r>
          <a:r>
            <a:rPr lang="en-US" sz="1600" kern="1200" dirty="0" smtClean="0"/>
            <a:t>studies: youth, older men</a:t>
          </a:r>
          <a:endParaRPr lang="en-US" sz="1600" kern="1200" dirty="0"/>
        </a:p>
      </dsp:txBody>
      <dsp:txXfrm>
        <a:off x="2328981" y="1434581"/>
        <a:ext cx="1446069" cy="898520"/>
      </dsp:txXfrm>
    </dsp:sp>
    <dsp:sp modelId="{DB3B005B-EE4F-447F-B146-2F3E84A5C6B9}">
      <dsp:nvSpPr>
        <dsp:cNvPr id="0" name=""/>
        <dsp:cNvSpPr/>
      </dsp:nvSpPr>
      <dsp:spPr>
        <a:xfrm rot="1426807">
          <a:off x="3677205" y="2344289"/>
          <a:ext cx="2304928" cy="8514"/>
        </a:xfrm>
        <a:custGeom>
          <a:avLst/>
          <a:gdLst/>
          <a:ahLst/>
          <a:cxnLst/>
          <a:rect l="0" t="0" r="0" b="0"/>
          <a:pathLst>
            <a:path>
              <a:moveTo>
                <a:pt x="0" y="4257"/>
              </a:moveTo>
              <a:lnTo>
                <a:pt x="2304928" y="425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dirty="0"/>
        </a:p>
      </dsp:txBody>
      <dsp:txXfrm rot="1426807">
        <a:off x="4772046" y="2290923"/>
        <a:ext cx="115246" cy="115246"/>
      </dsp:txXfrm>
    </dsp:sp>
    <dsp:sp modelId="{F08DA592-D0D3-4A04-9AAF-470459390B99}">
      <dsp:nvSpPr>
        <dsp:cNvPr id="0" name=""/>
        <dsp:cNvSpPr/>
      </dsp:nvSpPr>
      <dsp:spPr>
        <a:xfrm>
          <a:off x="5884289" y="2438401"/>
          <a:ext cx="1399014" cy="74970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Process eval</a:t>
          </a:r>
          <a:endParaRPr lang="en-US" sz="1800" kern="1200" dirty="0"/>
        </a:p>
      </dsp:txBody>
      <dsp:txXfrm>
        <a:off x="5884289" y="2438401"/>
        <a:ext cx="1399014" cy="749701"/>
      </dsp:txXfrm>
    </dsp:sp>
    <dsp:sp modelId="{A622C0A5-CDA1-4F2C-87AD-86D8B5883B35}">
      <dsp:nvSpPr>
        <dsp:cNvPr id="0" name=""/>
        <dsp:cNvSpPr/>
      </dsp:nvSpPr>
      <dsp:spPr>
        <a:xfrm rot="416719">
          <a:off x="3774006" y="1896780"/>
          <a:ext cx="284411" cy="8514"/>
        </a:xfrm>
        <a:custGeom>
          <a:avLst/>
          <a:gdLst/>
          <a:ahLst/>
          <a:cxnLst/>
          <a:rect l="0" t="0" r="0" b="0"/>
          <a:pathLst>
            <a:path>
              <a:moveTo>
                <a:pt x="0" y="4257"/>
              </a:moveTo>
              <a:lnTo>
                <a:pt x="284411" y="425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416719">
        <a:off x="3909102" y="1893927"/>
        <a:ext cx="14220" cy="14220"/>
      </dsp:txXfrm>
    </dsp:sp>
    <dsp:sp modelId="{7F0CB08E-1E15-4BBC-BDF5-66E8A2E7A901}">
      <dsp:nvSpPr>
        <dsp:cNvPr id="0" name=""/>
        <dsp:cNvSpPr/>
      </dsp:nvSpPr>
      <dsp:spPr>
        <a:xfrm>
          <a:off x="4057374" y="1379804"/>
          <a:ext cx="1820827" cy="10768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Pilot intervention: Observations, Interviews, Surveys</a:t>
          </a:r>
          <a:endParaRPr lang="en-US" sz="1800" kern="1200" dirty="0"/>
        </a:p>
      </dsp:txBody>
      <dsp:txXfrm>
        <a:off x="4057374" y="1379804"/>
        <a:ext cx="1820827" cy="1076857"/>
      </dsp:txXfrm>
    </dsp:sp>
    <dsp:sp modelId="{343E70E8-0879-43A5-80CD-FF6A23CB4649}">
      <dsp:nvSpPr>
        <dsp:cNvPr id="0" name=""/>
        <dsp:cNvSpPr/>
      </dsp:nvSpPr>
      <dsp:spPr>
        <a:xfrm rot="3758184">
          <a:off x="1628835" y="3188157"/>
          <a:ext cx="1021398" cy="8514"/>
        </a:xfrm>
        <a:custGeom>
          <a:avLst/>
          <a:gdLst/>
          <a:ahLst/>
          <a:cxnLst/>
          <a:rect l="0" t="0" r="0" b="0"/>
          <a:pathLst>
            <a:path>
              <a:moveTo>
                <a:pt x="0" y="4257"/>
              </a:moveTo>
              <a:lnTo>
                <a:pt x="1021398" y="42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3758184">
        <a:off x="2113999" y="3166880"/>
        <a:ext cx="51069" cy="51069"/>
      </dsp:txXfrm>
    </dsp:sp>
    <dsp:sp modelId="{C0F1CEA4-65E1-4B71-800C-B4E0334DA1DA}">
      <dsp:nvSpPr>
        <dsp:cNvPr id="0" name=""/>
        <dsp:cNvSpPr/>
      </dsp:nvSpPr>
      <dsp:spPr>
        <a:xfrm>
          <a:off x="2374270" y="3022505"/>
          <a:ext cx="1548058" cy="124693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Demographic information; Surveys; Incidence data</a:t>
          </a:r>
          <a:endParaRPr lang="en-US" sz="1800" kern="1200" dirty="0"/>
        </a:p>
      </dsp:txBody>
      <dsp:txXfrm>
        <a:off x="2374270" y="3022505"/>
        <a:ext cx="1548058" cy="1246930"/>
      </dsp:txXfrm>
    </dsp:sp>
    <dsp:sp modelId="{F9B1EB2B-D851-47F1-A6BD-77FA5F62ACD7}">
      <dsp:nvSpPr>
        <dsp:cNvPr id="0" name=""/>
        <dsp:cNvSpPr/>
      </dsp:nvSpPr>
      <dsp:spPr>
        <a:xfrm rot="20859848">
          <a:off x="3913469" y="3559732"/>
          <a:ext cx="767468" cy="8514"/>
        </a:xfrm>
        <a:custGeom>
          <a:avLst/>
          <a:gdLst/>
          <a:ahLst/>
          <a:cxnLst/>
          <a:rect l="0" t="0" r="0" b="0"/>
          <a:pathLst>
            <a:path>
              <a:moveTo>
                <a:pt x="0" y="4257"/>
              </a:moveTo>
              <a:lnTo>
                <a:pt x="767468" y="425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20859848">
        <a:off x="4278016" y="3544802"/>
        <a:ext cx="38373" cy="38373"/>
      </dsp:txXfrm>
    </dsp:sp>
    <dsp:sp modelId="{10BFA3F5-E091-4533-9DC5-599B79F58998}">
      <dsp:nvSpPr>
        <dsp:cNvPr id="0" name=""/>
        <dsp:cNvSpPr/>
      </dsp:nvSpPr>
      <dsp:spPr>
        <a:xfrm>
          <a:off x="4672077" y="2883945"/>
          <a:ext cx="1496552" cy="11961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Pretest: Knowledge, Attitude, Behavior; </a:t>
          </a:r>
          <a:endParaRPr lang="en-US" sz="1600" kern="1200" dirty="0"/>
        </a:p>
      </dsp:txBody>
      <dsp:txXfrm>
        <a:off x="4672077" y="2883945"/>
        <a:ext cx="1496552" cy="11961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3866"/>
          </a:xfrm>
          <a:prstGeom prst="rect">
            <a:avLst/>
          </a:prstGeom>
        </p:spPr>
        <p:txBody>
          <a:bodyPr vert="horz" lIns="91440" tIns="45720" rIns="91440" bIns="45720" rtlCol="0"/>
          <a:lstStyle>
            <a:lvl1pPr algn="r">
              <a:defRPr sz="1200"/>
            </a:lvl1pPr>
          </a:lstStyle>
          <a:p>
            <a:fld id="{12CF5256-F457-4D72-A432-1E638A7F3C81}" type="datetimeFigureOut">
              <a:rPr lang="en-US" smtClean="0"/>
              <a:t>7/5/2011</a:t>
            </a:fld>
            <a:endParaRPr lang="en-US"/>
          </a:p>
        </p:txBody>
      </p:sp>
      <p:sp>
        <p:nvSpPr>
          <p:cNvPr id="4" name="Footer Placeholder 3"/>
          <p:cNvSpPr>
            <a:spLocks noGrp="1"/>
          </p:cNvSpPr>
          <p:nvPr>
            <p:ph type="ftr" sz="quarter" idx="2"/>
          </p:nvPr>
        </p:nvSpPr>
        <p:spPr>
          <a:xfrm>
            <a:off x="0" y="8621883"/>
            <a:ext cx="2971800" cy="4538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1883"/>
            <a:ext cx="2971800" cy="453866"/>
          </a:xfrm>
          <a:prstGeom prst="rect">
            <a:avLst/>
          </a:prstGeom>
        </p:spPr>
        <p:txBody>
          <a:bodyPr vert="horz" lIns="91440" tIns="45720" rIns="91440" bIns="45720" rtlCol="0" anchor="b"/>
          <a:lstStyle>
            <a:lvl1pPr algn="r">
              <a:defRPr sz="1200"/>
            </a:lvl1pPr>
          </a:lstStyle>
          <a:p>
            <a:fld id="{ABEAAE07-0817-44A4-8A6A-23704511D7C0}"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866"/>
          </a:xfrm>
          <a:prstGeom prst="rect">
            <a:avLst/>
          </a:prstGeom>
        </p:spPr>
        <p:txBody>
          <a:bodyPr vert="horz" lIns="91440" tIns="45720" rIns="91440" bIns="45720" rtlCol="0"/>
          <a:lstStyle>
            <a:lvl1pPr algn="r">
              <a:defRPr sz="1200"/>
            </a:lvl1pPr>
          </a:lstStyle>
          <a:p>
            <a:fld id="{47215946-99E1-4417-9FCD-A3E40F3F0C87}" type="datetimeFigureOut">
              <a:rPr lang="en-US" smtClean="0"/>
              <a:t>7/5/2011</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1730"/>
            <a:ext cx="5486400" cy="40847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2971800"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1883"/>
            <a:ext cx="2971800" cy="453866"/>
          </a:xfrm>
          <a:prstGeom prst="rect">
            <a:avLst/>
          </a:prstGeom>
        </p:spPr>
        <p:txBody>
          <a:bodyPr vert="horz" lIns="91440" tIns="45720" rIns="91440" bIns="45720" rtlCol="0" anchor="b"/>
          <a:lstStyle>
            <a:lvl1pPr algn="r">
              <a:defRPr sz="1200"/>
            </a:lvl1pPr>
          </a:lstStyle>
          <a:p>
            <a:fld id="{26498CF3-68CF-41CF-9E8E-0591FC45D542}"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498CF3-68CF-41CF-9E8E-0591FC45D54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Rot="1" noChangeArrowheads="1" noTextEdit="1"/>
          </p:cNvSpPr>
          <p:nvPr>
            <p:ph type="sldImg"/>
          </p:nvPr>
        </p:nvSpPr>
        <p:spPr>
          <a:ln/>
        </p:spPr>
      </p:sp>
      <p:sp>
        <p:nvSpPr>
          <p:cNvPr id="327683" name="Rectangle 3"/>
          <p:cNvSpPr>
            <a:spLocks noGrp="1" noChangeArrowheads="1"/>
          </p:cNvSpPr>
          <p:nvPr>
            <p:ph type="body" idx="1"/>
          </p:nvPr>
        </p:nvSpPr>
        <p:spPr>
          <a:noFill/>
          <a:ln/>
        </p:spPr>
        <p:txBody>
          <a:bodyPr/>
          <a:lstStyle/>
          <a:p>
            <a:r>
              <a:rPr lang="en-US" b="1" dirty="0" smtClean="0">
                <a:latin typeface="Arial" pitchFamily="34" charset="0"/>
                <a:cs typeface="Arial" pitchFamily="34" charset="0"/>
              </a:rPr>
              <a:t>EXAMPLE UNIFEM INDICATORS</a:t>
            </a:r>
            <a:endParaRPr lang="en-US" dirty="0" smtClean="0">
              <a:latin typeface="Arial" pitchFamily="34" charset="0"/>
              <a:cs typeface="Arial" pitchFamily="34" charset="0"/>
            </a:endParaRPr>
          </a:p>
          <a:p>
            <a:r>
              <a:rPr lang="en-US" b="1" dirty="0" smtClean="0">
                <a:latin typeface="Arial" pitchFamily="34" charset="0"/>
                <a:cs typeface="Arial" pitchFamily="34" charset="0"/>
              </a:rPr>
              <a:t>HANDOUTS: EXAMPLE INDICATORS and SRS OUTCOME 7</a:t>
            </a:r>
          </a:p>
          <a:p>
            <a:r>
              <a:rPr lang="en-US" dirty="0" smtClean="0">
                <a:latin typeface="Arial" pitchFamily="34" charset="0"/>
                <a:cs typeface="Arial" pitchFamily="34" charset="0"/>
              </a:rPr>
              <a:t> </a:t>
            </a:r>
          </a:p>
          <a:p>
            <a:r>
              <a:rPr lang="en-US" dirty="0" smtClean="0">
                <a:latin typeface="Arial" pitchFamily="34" charset="0"/>
                <a:cs typeface="Arial" pitchFamily="34" charset="0"/>
              </a:rPr>
              <a:t>Some example qualitative and quantitative indicators are provided for empowerment –type results in your handouts. There is also a copy of SRS Outcome 7 – where we can look at the indicators identified for the strategic result: </a:t>
            </a:r>
            <a:r>
              <a:rPr lang="en-US" b="1" dirty="0" smtClean="0">
                <a:latin typeface="Arial" pitchFamily="34" charset="0"/>
              </a:rPr>
              <a:t>“Key policy, service delivery and media institutions have increased resources, structures, procedures, incentives and capacities to implement laws and policies that promote and protect women’s human rights in line with global, regional and national commitments.”</a:t>
            </a:r>
          </a:p>
          <a:p>
            <a:r>
              <a:rPr lang="en-US" dirty="0" smtClean="0">
                <a:latin typeface="Arial" pitchFamily="34" charset="0"/>
              </a:rPr>
              <a:t> </a:t>
            </a:r>
          </a:p>
          <a:p>
            <a:r>
              <a:rPr lang="en-US" dirty="0" smtClean="0">
                <a:latin typeface="Arial" pitchFamily="34" charset="0"/>
                <a:cs typeface="Arial" pitchFamily="34" charset="0"/>
              </a:rPr>
              <a:t>We have one output indicator and one outcome indicator shown here. Let’s assess them: </a:t>
            </a:r>
          </a:p>
          <a:p>
            <a:pPr>
              <a:buFontTx/>
              <a:buChar char="•"/>
            </a:pPr>
            <a:r>
              <a:rPr lang="en-US" dirty="0" smtClean="0">
                <a:latin typeface="Arial" pitchFamily="34" charset="0"/>
                <a:cs typeface="Arial" pitchFamily="34" charset="0"/>
              </a:rPr>
              <a:t>Are they SMART?</a:t>
            </a:r>
          </a:p>
          <a:p>
            <a:pPr>
              <a:buFontTx/>
              <a:buChar char="•"/>
            </a:pPr>
            <a:r>
              <a:rPr lang="en-US" dirty="0" smtClean="0">
                <a:latin typeface="Arial" pitchFamily="34" charset="0"/>
                <a:cs typeface="Arial" pitchFamily="34" charset="0"/>
              </a:rPr>
              <a:t>What might be the </a:t>
            </a:r>
            <a:r>
              <a:rPr lang="en-US" b="1" i="1" u="sng" dirty="0" smtClean="0">
                <a:latin typeface="Arial" pitchFamily="34" charset="0"/>
                <a:cs typeface="Arial" pitchFamily="34" charset="0"/>
              </a:rPr>
              <a:t>evidence</a:t>
            </a:r>
            <a:r>
              <a:rPr lang="en-US" dirty="0" smtClean="0">
                <a:latin typeface="Arial" pitchFamily="34" charset="0"/>
                <a:cs typeface="Arial" pitchFamily="34" charset="0"/>
              </a:rPr>
              <a:t> of ministry capacity change? And why not specify that in the indicator?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Let’s look at measurement challenges  - what might these be in these 2 indicators? here? Next slide as well…</a:t>
            </a:r>
          </a:p>
          <a:p>
            <a:pPr marL="1142730" lvl="2" indent="-228246"/>
            <a:endParaRPr lang="en-US" dirty="0" smtClean="0">
              <a:latin typeface="Arial" pitchFamily="34" charset="0"/>
            </a:endParaRPr>
          </a:p>
          <a:p>
            <a:pPr marL="1142730" lvl="2" indent="-228246"/>
            <a:endParaRPr lang="en-US" dirty="0" smtClean="0">
              <a:latin typeface="Arial" pitchFamily="34" charset="0"/>
            </a:endParaRPr>
          </a:p>
          <a:p>
            <a:pPr marL="1142730" lvl="2" indent="-228246"/>
            <a:endParaRPr lang="en-US" dirty="0" smtClean="0">
              <a:latin typeface="Arial" pitchFamily="34" charset="0"/>
            </a:endParaRPr>
          </a:p>
          <a:p>
            <a:pPr marL="1142730" lvl="2" indent="-228246"/>
            <a:endParaRPr lang="en-US" dirty="0" smtClean="0">
              <a:latin typeface="Arial" pitchFamily="34" charset="0"/>
            </a:endParaRPr>
          </a:p>
        </p:txBody>
      </p:sp>
      <p:sp>
        <p:nvSpPr>
          <p:cNvPr id="327684" name="Rectangle 7"/>
          <p:cNvSpPr>
            <a:spLocks noGrp="1" noChangeArrowheads="1"/>
          </p:cNvSpPr>
          <p:nvPr>
            <p:ph type="sldNum" sz="quarter" idx="5"/>
          </p:nvPr>
        </p:nvSpPr>
        <p:spPr>
          <a:noFill/>
        </p:spPr>
        <p:txBody>
          <a:bodyPr/>
          <a:lstStyle/>
          <a:p>
            <a:fld id="{134CE00C-B5F8-43EE-95E3-76B16CDED8FD}" type="slidenum">
              <a:rPr lang="en-US" smtClean="0">
                <a:latin typeface="Arial" pitchFamily="34" charset="0"/>
              </a:rPr>
              <a:pPr/>
              <a:t>21</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xfrm>
            <a:off x="762001" y="4160441"/>
            <a:ext cx="5485805" cy="4085397"/>
          </a:xfrm>
          <a:ln/>
        </p:spPr>
        <p:txBody>
          <a:bodyPr>
            <a:normAutofit lnSpcReduction="10000"/>
          </a:bodyPr>
          <a:lstStyle/>
          <a:p>
            <a:pPr>
              <a:lnSpc>
                <a:spcPct val="90000"/>
              </a:lnSpc>
              <a:defRPr/>
            </a:pPr>
            <a:r>
              <a:rPr lang="en-US" sz="900" b="1" dirty="0"/>
              <a:t>“REALITY CHECK”</a:t>
            </a:r>
            <a:endParaRPr lang="en-US" sz="900" dirty="0"/>
          </a:p>
          <a:p>
            <a:pPr>
              <a:lnSpc>
                <a:spcPct val="90000"/>
              </a:lnSpc>
              <a:defRPr/>
            </a:pPr>
            <a:r>
              <a:rPr lang="en-US" sz="900" dirty="0"/>
              <a:t>Make this slide interactive with class discussion on each point. Or, shorten if time is tight to have final discussion at end: Based on your experience, are there additional ‘reality checks’ or ‘lessons learned’ you would add to this list?</a:t>
            </a:r>
          </a:p>
          <a:p>
            <a:pPr>
              <a:lnSpc>
                <a:spcPct val="90000"/>
              </a:lnSpc>
              <a:buFontTx/>
              <a:buChar char="•"/>
              <a:defRPr/>
            </a:pPr>
            <a:endParaRPr lang="en-US" sz="900" dirty="0"/>
          </a:p>
          <a:p>
            <a:pPr>
              <a:lnSpc>
                <a:spcPct val="90000"/>
              </a:lnSpc>
              <a:buFontTx/>
              <a:buChar char="•"/>
              <a:defRPr/>
            </a:pPr>
            <a:r>
              <a:rPr lang="en-US" sz="900" dirty="0">
                <a:effectLst>
                  <a:outerShdw blurRad="38100" dist="38100" dir="2700000" algn="tl">
                    <a:srgbClr val="C0C0C0"/>
                  </a:outerShdw>
                </a:effectLst>
              </a:rPr>
              <a:t> Expense and making use of available data; need to exercise good judgment on what to measure and not over inflate the plan with too many indicators. Make your measurement plan DO-ABLE. </a:t>
            </a:r>
          </a:p>
          <a:p>
            <a:pPr>
              <a:lnSpc>
                <a:spcPct val="90000"/>
              </a:lnSpc>
              <a:buFontTx/>
              <a:buChar char="•"/>
              <a:defRPr/>
            </a:pPr>
            <a:endParaRPr lang="en-US" sz="900" dirty="0">
              <a:effectLst>
                <a:outerShdw blurRad="38100" dist="38100" dir="2700000" algn="tl">
                  <a:srgbClr val="C0C0C0"/>
                </a:outerShdw>
              </a:effectLst>
            </a:endParaRPr>
          </a:p>
          <a:p>
            <a:pPr>
              <a:lnSpc>
                <a:spcPct val="90000"/>
              </a:lnSpc>
              <a:buFontTx/>
              <a:buChar char="•"/>
              <a:defRPr/>
            </a:pPr>
            <a:r>
              <a:rPr lang="en-US" sz="900" dirty="0">
                <a:effectLst>
                  <a:outerShdw blurRad="38100" dist="38100" dir="2700000" algn="tl">
                    <a:srgbClr val="C0C0C0"/>
                  </a:outerShdw>
                </a:effectLst>
              </a:rPr>
              <a:t> Unrelenting pull to quantitative measures; the use of a variety of indicators, reflecting quantitative and qualitative methods of data capture are now widely recognized as good practice. Despite this, the prevailing tendency is to assume quantitative data as the best data. This trend is compounded by the reliance on existing forms of data that will likely be geared to quantitative methods. </a:t>
            </a:r>
          </a:p>
          <a:p>
            <a:pPr>
              <a:lnSpc>
                <a:spcPct val="90000"/>
              </a:lnSpc>
              <a:buFontTx/>
              <a:buChar char="•"/>
              <a:defRPr/>
            </a:pPr>
            <a:endParaRPr lang="en-US" sz="900" dirty="0">
              <a:effectLst>
                <a:outerShdw blurRad="38100" dist="38100" dir="2700000" algn="tl">
                  <a:srgbClr val="C0C0C0"/>
                </a:outerShdw>
              </a:effectLst>
            </a:endParaRPr>
          </a:p>
          <a:p>
            <a:pPr>
              <a:lnSpc>
                <a:spcPct val="90000"/>
              </a:lnSpc>
              <a:buFontTx/>
              <a:buChar char="•"/>
              <a:defRPr/>
            </a:pPr>
            <a:r>
              <a:rPr lang="en-US" sz="900" dirty="0">
                <a:effectLst>
                  <a:outerShdw blurRad="38100" dist="38100" dir="2700000" algn="tl">
                    <a:srgbClr val="C0C0C0"/>
                  </a:outerShdw>
                </a:effectLst>
              </a:rPr>
              <a:t> Proxy indicators; </a:t>
            </a:r>
            <a:r>
              <a:rPr lang="en-US" sz="900" dirty="0"/>
              <a:t>It may not always be possible to find a direct measure of the expected result, in which case an indirect or proxy measure can be used.  For example, an ideal indicator of the influence of women’s organizations on VAW legislation is the extent to which their proposed measures are actually incorporated into the law.  However, pending the actual passage of law that could lend itself to such analysis, a proxy indicator of women’s influence could be the number of parliamentarians reported by media as supporting the views of women’s organizations on proposed legislation</a:t>
            </a:r>
            <a:r>
              <a:rPr lang="en-US" sz="900" b="1" dirty="0"/>
              <a:t>. </a:t>
            </a:r>
            <a:endParaRPr lang="en-US" sz="900" dirty="0">
              <a:effectLst>
                <a:outerShdw blurRad="38100" dist="38100" dir="2700000" algn="tl">
                  <a:srgbClr val="C0C0C0"/>
                </a:outerShdw>
              </a:effectLst>
            </a:endParaRPr>
          </a:p>
          <a:p>
            <a:pPr>
              <a:lnSpc>
                <a:spcPct val="90000"/>
              </a:lnSpc>
              <a:buFontTx/>
              <a:buChar char="•"/>
              <a:defRPr/>
            </a:pPr>
            <a:endParaRPr lang="en-US" sz="900" dirty="0">
              <a:effectLst>
                <a:outerShdw blurRad="38100" dist="38100" dir="2700000" algn="tl">
                  <a:srgbClr val="C0C0C0"/>
                </a:outerShdw>
              </a:effectLst>
            </a:endParaRPr>
          </a:p>
          <a:p>
            <a:pPr>
              <a:lnSpc>
                <a:spcPct val="90000"/>
              </a:lnSpc>
              <a:buFontTx/>
              <a:buChar char="•"/>
              <a:defRPr/>
            </a:pPr>
            <a:r>
              <a:rPr lang="en-US" sz="900" dirty="0"/>
              <a:t> Indicators should be disaggregated, as much as possible, by sex, race, ethnicity, age, geographic area: but note: </a:t>
            </a:r>
            <a:r>
              <a:rPr lang="en-US" sz="900" dirty="0">
                <a:effectLst>
                  <a:outerShdw blurRad="38100" dist="38100" dir="2700000" algn="tl">
                    <a:srgbClr val="C0C0C0"/>
                  </a:outerShdw>
                </a:effectLst>
              </a:rPr>
              <a:t>disaggregation is expensive; national state governments may have to pay for each category of disaggregation and this may deter the generation of data needed to measure HR and GE changes.  UNIFEM and other organizations are in the process of supporting better generation of statistical information at the country level.</a:t>
            </a:r>
          </a:p>
          <a:p>
            <a:pPr>
              <a:lnSpc>
                <a:spcPct val="90000"/>
              </a:lnSpc>
              <a:buFontTx/>
              <a:buChar char="•"/>
              <a:defRPr/>
            </a:pPr>
            <a:endParaRPr lang="en-US" sz="900" dirty="0">
              <a:effectLst>
                <a:outerShdw blurRad="38100" dist="38100" dir="2700000" algn="tl">
                  <a:srgbClr val="C0C0C0"/>
                </a:outerShdw>
              </a:effectLst>
            </a:endParaRPr>
          </a:p>
          <a:p>
            <a:pPr>
              <a:lnSpc>
                <a:spcPct val="90000"/>
              </a:lnSpc>
              <a:buFontTx/>
              <a:buChar char="•"/>
              <a:defRPr/>
            </a:pPr>
            <a:r>
              <a:rPr lang="en-US" sz="900" dirty="0">
                <a:effectLst>
                  <a:outerShdw blurRad="38100" dist="38100" dir="2700000" algn="tl">
                    <a:srgbClr val="C0C0C0"/>
                  </a:outerShdw>
                </a:effectLst>
              </a:rPr>
              <a:t> Indicators do not exist in a vacuum and must be tied to a result:  The indicators chosen must be appropriate to the particular context (country, region, thematic area) in which the </a:t>
            </a:r>
            <a:r>
              <a:rPr lang="en-US" sz="900" dirty="0" err="1">
                <a:effectLst>
                  <a:outerShdw blurRad="38100" dist="38100" dir="2700000" algn="tl">
                    <a:srgbClr val="C0C0C0"/>
                  </a:outerShdw>
                </a:effectLst>
              </a:rPr>
              <a:t>programme</a:t>
            </a:r>
            <a:r>
              <a:rPr lang="en-US" sz="900" dirty="0">
                <a:effectLst>
                  <a:outerShdw blurRad="38100" dist="38100" dir="2700000" algn="tl">
                    <a:srgbClr val="C0C0C0"/>
                  </a:outerShdw>
                </a:effectLst>
              </a:rPr>
              <a:t> is situated . Generic indicators drafted by another agency without reference to a particular </a:t>
            </a:r>
            <a:r>
              <a:rPr lang="en-US" sz="900" dirty="0" err="1">
                <a:effectLst>
                  <a:outerShdw blurRad="38100" dist="38100" dir="2700000" algn="tl">
                    <a:srgbClr val="C0C0C0"/>
                  </a:outerShdw>
                </a:effectLst>
              </a:rPr>
              <a:t>programme</a:t>
            </a:r>
            <a:r>
              <a:rPr lang="en-US" sz="900" dirty="0">
                <a:effectLst>
                  <a:outerShdw blurRad="38100" dist="38100" dir="2700000" algn="tl">
                    <a:srgbClr val="C0C0C0"/>
                  </a:outerShdw>
                </a:effectLst>
              </a:rPr>
              <a:t> may not provide the measurement suited to YOUR needs. Ensure the indicator chosen will actually measure the change anticipated in your </a:t>
            </a:r>
            <a:r>
              <a:rPr lang="en-US" sz="900" dirty="0" err="1">
                <a:effectLst>
                  <a:outerShdw blurRad="38100" dist="38100" dir="2700000" algn="tl">
                    <a:srgbClr val="C0C0C0"/>
                  </a:outerShdw>
                </a:effectLst>
              </a:rPr>
              <a:t>programme</a:t>
            </a:r>
            <a:r>
              <a:rPr lang="en-US" sz="900" dirty="0">
                <a:effectLst>
                  <a:outerShdw blurRad="38100" dist="38100" dir="2700000" algn="tl">
                    <a:srgbClr val="C0C0C0"/>
                  </a:outerShdw>
                </a:effectLst>
              </a:rPr>
              <a:t>. This is particularly important in the context of gender and human rights-based programming where social change will be incremental and difficult to measure. The indicator chosen needs to be connected to the capacity gap identified. </a:t>
            </a:r>
            <a:endParaRPr lang="en-US" sz="900" dirty="0"/>
          </a:p>
          <a:p>
            <a:pPr>
              <a:lnSpc>
                <a:spcPct val="90000"/>
              </a:lnSpc>
              <a:defRPr/>
            </a:pPr>
            <a:r>
              <a:rPr lang="en-US" sz="900" dirty="0"/>
              <a:t> </a:t>
            </a:r>
          </a:p>
          <a:p>
            <a:pPr>
              <a:lnSpc>
                <a:spcPct val="90000"/>
              </a:lnSpc>
              <a:buFontTx/>
              <a:buAutoNum type="arabicPeriod"/>
              <a:defRPr/>
            </a:pPr>
            <a:endParaRPr lang="en-US" dirty="0" smtClean="0"/>
          </a:p>
        </p:txBody>
      </p:sp>
      <p:sp>
        <p:nvSpPr>
          <p:cNvPr id="328708" name="Slide Number Placeholder 3"/>
          <p:cNvSpPr>
            <a:spLocks noGrp="1"/>
          </p:cNvSpPr>
          <p:nvPr>
            <p:ph type="sldNum" sz="quarter" idx="5"/>
          </p:nvPr>
        </p:nvSpPr>
        <p:spPr>
          <a:noFill/>
        </p:spPr>
        <p:txBody>
          <a:bodyPr/>
          <a:lstStyle/>
          <a:p>
            <a:fld id="{939214B3-CE42-4B49-9BCA-818D5D1AE8D6}" type="slidenum">
              <a:rPr lang="en-US" smtClean="0">
                <a:latin typeface="Arial" pitchFamily="34" charset="0"/>
              </a:rPr>
              <a:pPr/>
              <a:t>23</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a:ln/>
        </p:spPr>
      </p:sp>
      <p:sp>
        <p:nvSpPr>
          <p:cNvPr id="337923" name="Notes Placeholder 2"/>
          <p:cNvSpPr>
            <a:spLocks noGrp="1"/>
          </p:cNvSpPr>
          <p:nvPr>
            <p:ph type="body" idx="1"/>
          </p:nvPr>
        </p:nvSpPr>
        <p:spPr>
          <a:noFill/>
          <a:ln/>
        </p:spPr>
        <p:txBody>
          <a:bodyPr/>
          <a:lstStyle/>
          <a:p>
            <a:r>
              <a:rPr lang="en-CA" b="1" smtClean="0">
                <a:latin typeface="Arial" pitchFamily="34" charset="0"/>
              </a:rPr>
              <a:t>DEVELOPING INDICATORS EXERCISE</a:t>
            </a:r>
          </a:p>
          <a:p>
            <a:endParaRPr lang="en-CA" b="1" smtClean="0">
              <a:latin typeface="Arial" pitchFamily="34" charset="0"/>
            </a:endParaRPr>
          </a:p>
          <a:p>
            <a:r>
              <a:rPr lang="en-CA" smtClean="0">
                <a:latin typeface="Arial" pitchFamily="34" charset="0"/>
              </a:rPr>
              <a:t>TIME:  20 minutes.</a:t>
            </a:r>
          </a:p>
          <a:p>
            <a:endParaRPr lang="en-CA" smtClean="0">
              <a:latin typeface="Arial" pitchFamily="34" charset="0"/>
            </a:endParaRPr>
          </a:p>
          <a:p>
            <a:r>
              <a:rPr lang="en-CA" smtClean="0">
                <a:latin typeface="Arial" pitchFamily="34" charset="0"/>
              </a:rPr>
              <a:t>Using the logic model you designed in the previous exercise, decide on </a:t>
            </a:r>
            <a:r>
              <a:rPr lang="en-CA" b="1" u="sng" smtClean="0">
                <a:latin typeface="Arial" pitchFamily="34" charset="0"/>
              </a:rPr>
              <a:t>two</a:t>
            </a:r>
            <a:r>
              <a:rPr lang="en-CA" smtClean="0">
                <a:latin typeface="Arial" pitchFamily="34" charset="0"/>
              </a:rPr>
              <a:t> indicators (one </a:t>
            </a:r>
            <a:r>
              <a:rPr lang="en-CA" u="sng" smtClean="0">
                <a:latin typeface="Arial" pitchFamily="34" charset="0"/>
              </a:rPr>
              <a:t>qualitative</a:t>
            </a:r>
            <a:r>
              <a:rPr lang="en-CA" smtClean="0">
                <a:latin typeface="Arial" pitchFamily="34" charset="0"/>
              </a:rPr>
              <a:t> and one </a:t>
            </a:r>
            <a:r>
              <a:rPr lang="en-CA" u="sng" smtClean="0">
                <a:latin typeface="Arial" pitchFamily="34" charset="0"/>
              </a:rPr>
              <a:t>quantitative</a:t>
            </a:r>
            <a:r>
              <a:rPr lang="en-CA" smtClean="0">
                <a:latin typeface="Arial" pitchFamily="34" charset="0"/>
              </a:rPr>
              <a:t>) for one of your </a:t>
            </a:r>
            <a:r>
              <a:rPr lang="en-CA" b="1" smtClean="0">
                <a:latin typeface="Arial" pitchFamily="34" charset="0"/>
              </a:rPr>
              <a:t>Outputs</a:t>
            </a:r>
            <a:r>
              <a:rPr lang="en-CA" smtClean="0">
                <a:latin typeface="Arial" pitchFamily="34" charset="0"/>
              </a:rPr>
              <a:t> and 2 for one of your </a:t>
            </a:r>
            <a:r>
              <a:rPr lang="en-CA" b="1" smtClean="0">
                <a:latin typeface="Arial" pitchFamily="34" charset="0"/>
              </a:rPr>
              <a:t>Outcomes. </a:t>
            </a:r>
          </a:p>
          <a:p>
            <a:r>
              <a:rPr lang="en-CA" smtClean="0">
                <a:latin typeface="Arial" pitchFamily="34" charset="0"/>
              </a:rPr>
              <a:t>Have groups report back in plenary explaining the indicator and how data would be collected on it. </a:t>
            </a:r>
          </a:p>
          <a:p>
            <a:endParaRPr lang="en-US" smtClean="0">
              <a:latin typeface="Arial" pitchFamily="34" charset="0"/>
            </a:endParaRPr>
          </a:p>
        </p:txBody>
      </p:sp>
      <p:sp>
        <p:nvSpPr>
          <p:cNvPr id="337924" name="Slide Number Placeholder 3"/>
          <p:cNvSpPr>
            <a:spLocks noGrp="1"/>
          </p:cNvSpPr>
          <p:nvPr>
            <p:ph type="sldNum" sz="quarter" idx="5"/>
          </p:nvPr>
        </p:nvSpPr>
        <p:spPr>
          <a:noFill/>
        </p:spPr>
        <p:txBody>
          <a:bodyPr/>
          <a:lstStyle/>
          <a:p>
            <a:fld id="{1F9A2A59-15E7-4B0E-98D0-851BDF80A9D9}" type="slidenum">
              <a:rPr lang="en-US" smtClean="0">
                <a:latin typeface="Arial" pitchFamily="34" charset="0"/>
              </a:rPr>
              <a:pPr/>
              <a:t>24</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a:ln/>
        </p:spPr>
      </p:sp>
      <p:sp>
        <p:nvSpPr>
          <p:cNvPr id="339971" name="Notes Placeholder 2"/>
          <p:cNvSpPr>
            <a:spLocks noGrp="1"/>
          </p:cNvSpPr>
          <p:nvPr>
            <p:ph type="body" idx="1"/>
          </p:nvPr>
        </p:nvSpPr>
        <p:spPr>
          <a:noFill/>
          <a:ln/>
        </p:spPr>
        <p:txBody>
          <a:bodyPr/>
          <a:lstStyle/>
          <a:p>
            <a:pPr defTabSz="863430"/>
            <a:r>
              <a:rPr lang="en-US" b="1" dirty="0" smtClean="0">
                <a:latin typeface="Arial" pitchFamily="34" charset="0"/>
                <a:cs typeface="Arial" pitchFamily="34" charset="0"/>
              </a:rPr>
              <a:t>SOCIAL AGENDA AND TRANSFORMATIVE EVALUATION APPROACHES</a:t>
            </a:r>
          </a:p>
          <a:p>
            <a:pPr defTabSz="863430"/>
            <a:endParaRPr lang="en-US" dirty="0" smtClean="0">
              <a:latin typeface="Arial" pitchFamily="34" charset="0"/>
              <a:cs typeface="Arial" pitchFamily="34" charset="0"/>
            </a:endParaRPr>
          </a:p>
          <a:p>
            <a:pPr defTabSz="863430">
              <a:buFontTx/>
              <a:buChar char="•"/>
            </a:pPr>
            <a:r>
              <a:rPr lang="en-US" dirty="0" smtClean="0">
                <a:latin typeface="Arial" pitchFamily="34" charset="0"/>
                <a:cs typeface="Arial" pitchFamily="34" charset="0"/>
              </a:rPr>
              <a:t> Emphasizes  Human Rights and Social justice</a:t>
            </a:r>
          </a:p>
          <a:p>
            <a:pPr defTabSz="863430">
              <a:buFontTx/>
              <a:buChar char="•"/>
            </a:pPr>
            <a:r>
              <a:rPr lang="en-US" dirty="0" smtClean="0">
                <a:latin typeface="Arial" pitchFamily="34" charset="0"/>
                <a:cs typeface="Arial" pitchFamily="34" charset="0"/>
              </a:rPr>
              <a:t> Analyses Asymmetric power relations</a:t>
            </a:r>
          </a:p>
          <a:p>
            <a:pPr defTabSz="863430">
              <a:buFontTx/>
              <a:buChar char="•"/>
            </a:pPr>
            <a:r>
              <a:rPr lang="en-US" dirty="0" smtClean="0">
                <a:latin typeface="Arial" pitchFamily="34" charset="0"/>
                <a:cs typeface="Arial" pitchFamily="34" charset="0"/>
              </a:rPr>
              <a:t> Advocates culturally competent relations  between the evaluator  and community members</a:t>
            </a:r>
          </a:p>
          <a:p>
            <a:pPr defTabSz="863430">
              <a:buFontTx/>
              <a:buChar char="•"/>
            </a:pPr>
            <a:r>
              <a:rPr lang="en-US" dirty="0" smtClean="0">
                <a:latin typeface="Arial" pitchFamily="34" charset="0"/>
                <a:cs typeface="Arial" pitchFamily="34" charset="0"/>
              </a:rPr>
              <a:t> Employs culturally appropriate mixed methods tied to social action </a:t>
            </a:r>
          </a:p>
          <a:p>
            <a:pPr defTabSz="863430">
              <a:buFontTx/>
              <a:buChar char="•"/>
            </a:pPr>
            <a:r>
              <a:rPr lang="en-US" dirty="0" smtClean="0">
                <a:latin typeface="Arial" pitchFamily="34" charset="0"/>
                <a:cs typeface="Arial" pitchFamily="34" charset="0"/>
              </a:rPr>
              <a:t> Applies feminist theory, critical race theory, postcolonial and indigenous theories </a:t>
            </a:r>
          </a:p>
          <a:p>
            <a:pPr defTabSz="863430"/>
            <a:r>
              <a:rPr lang="en-US" dirty="0" smtClean="0">
                <a:latin typeface="Arial" pitchFamily="34" charset="0"/>
                <a:cs typeface="Arial" pitchFamily="34" charset="0"/>
              </a:rPr>
              <a:t>  </a:t>
            </a:r>
          </a:p>
          <a:p>
            <a:pPr defTabSz="863430"/>
            <a:r>
              <a:rPr lang="en-US" dirty="0" smtClean="0">
                <a:solidFill>
                  <a:srgbClr val="000000"/>
                </a:solidFill>
                <a:latin typeface="Arial" pitchFamily="34" charset="0"/>
                <a:cs typeface="Arial" pitchFamily="34" charset="0"/>
              </a:rPr>
              <a:t>Mertens (2009) Transformative Research and Evaluation. The Guilford Press.</a:t>
            </a:r>
          </a:p>
          <a:p>
            <a:pPr defTabSz="863430"/>
            <a:endParaRPr lang="en-US" dirty="0" smtClean="0">
              <a:latin typeface="Arial" pitchFamily="34" charset="0"/>
            </a:endParaRPr>
          </a:p>
        </p:txBody>
      </p:sp>
      <p:sp>
        <p:nvSpPr>
          <p:cNvPr id="339972" name="Slide Number Placeholder 3"/>
          <p:cNvSpPr>
            <a:spLocks noGrp="1"/>
          </p:cNvSpPr>
          <p:nvPr>
            <p:ph type="sldNum" sz="quarter" idx="5"/>
          </p:nvPr>
        </p:nvSpPr>
        <p:spPr>
          <a:noFill/>
        </p:spPr>
        <p:txBody>
          <a:bodyPr/>
          <a:lstStyle/>
          <a:p>
            <a:fld id="{2CE34D22-7A3B-4DC6-8593-52E2B2B19E05}" type="slidenum">
              <a:rPr lang="en-US" smtClean="0">
                <a:latin typeface="Arial" pitchFamily="34" charset="0"/>
              </a:rPr>
              <a:pPr/>
              <a:t>37</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Mertens</a:t>
            </a:r>
            <a:r>
              <a:rPr lang="en-US" baseline="0" dirty="0" smtClean="0"/>
              <a:t> (2009) </a:t>
            </a:r>
            <a:endParaRPr lang="en-US" dirty="0"/>
          </a:p>
        </p:txBody>
      </p:sp>
      <p:sp>
        <p:nvSpPr>
          <p:cNvPr id="4" name="Slide Number Placeholder 3"/>
          <p:cNvSpPr>
            <a:spLocks noGrp="1"/>
          </p:cNvSpPr>
          <p:nvPr>
            <p:ph type="sldNum" sz="quarter" idx="10"/>
          </p:nvPr>
        </p:nvSpPr>
        <p:spPr/>
        <p:txBody>
          <a:bodyPr/>
          <a:lstStyle/>
          <a:p>
            <a:fld id="{6E7338D6-D7D7-43C8-B1E8-155E15B6E2E2}"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F3E42-922D-4CB4-8B92-5FC091DB97E1}" type="slidenum">
              <a:rPr lang="en-US"/>
              <a:pPr/>
              <a:t>12</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t>Power analysis; Stop rules; give next best alternative.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Rot="1" noChangeArrowheads="1" noTextEdit="1"/>
          </p:cNvSpPr>
          <p:nvPr>
            <p:ph type="sldImg"/>
          </p:nvPr>
        </p:nvSpPr>
        <p:spPr>
          <a:ln/>
        </p:spPr>
      </p:sp>
      <p:sp>
        <p:nvSpPr>
          <p:cNvPr id="321539" name="Rectangle 3"/>
          <p:cNvSpPr>
            <a:spLocks noGrp="1" noChangeArrowheads="1"/>
          </p:cNvSpPr>
          <p:nvPr>
            <p:ph type="body" idx="1"/>
          </p:nvPr>
        </p:nvSpPr>
        <p:spPr>
          <a:noFill/>
          <a:ln/>
        </p:spPr>
        <p:txBody>
          <a:bodyPr/>
          <a:lstStyle/>
          <a:p>
            <a:r>
              <a:rPr lang="en-US" b="1" smtClean="0">
                <a:latin typeface="Arial" pitchFamily="34" charset="0"/>
              </a:rPr>
              <a:t>INDICATORS</a:t>
            </a:r>
            <a:endParaRPr lang="en-US" smtClean="0">
              <a:latin typeface="Arial" pitchFamily="34" charset="0"/>
            </a:endParaRPr>
          </a:p>
          <a:p>
            <a:r>
              <a:rPr lang="en-US" smtClean="0">
                <a:latin typeface="Arial" pitchFamily="34" charset="0"/>
                <a:cs typeface="Times New Roman" pitchFamily="18" charset="0"/>
              </a:rPr>
              <a:t>Indicators help in determining progress towards a result or whether an expected result has been achieved and Indicators measure (quantitatively or qualitatively – more here in next slide) the status of an expected result. Development of indicators, like results is best done collaboratively with </a:t>
            </a:r>
            <a:r>
              <a:rPr lang="en-US" smtClean="0">
                <a:latin typeface="Arial" pitchFamily="34" charset="0"/>
              </a:rPr>
              <a:t>stakeholders / partners to get different views of what is important, to gain consensus on what constitutes ‘proof’ that a result may be achieved or progress towards it is being made, to identify and agree upon what information will be collected along the way – and importantly it is the process of developing results chains and indicators that is as beneficial as having them at all!</a:t>
            </a:r>
          </a:p>
          <a:p>
            <a:endParaRPr lang="en-US" smtClean="0">
              <a:latin typeface="Arial" pitchFamily="34" charset="0"/>
            </a:endParaRPr>
          </a:p>
          <a:p>
            <a:r>
              <a:rPr lang="en-US" smtClean="0">
                <a:latin typeface="Arial" pitchFamily="34" charset="0"/>
              </a:rPr>
              <a:t>Consider the following questions to help formulate indicators: </a:t>
            </a:r>
          </a:p>
          <a:p>
            <a:endParaRPr lang="en-US" smtClean="0">
              <a:latin typeface="Arial" pitchFamily="34" charset="0"/>
            </a:endParaRPr>
          </a:p>
          <a:p>
            <a:pPr>
              <a:buFontTx/>
              <a:buChar char="•"/>
            </a:pPr>
            <a:r>
              <a:rPr lang="en-US" smtClean="0">
                <a:latin typeface="Arial" pitchFamily="34" charset="0"/>
              </a:rPr>
              <a:t> How will we know if our goals and objectives are being achieved?</a:t>
            </a:r>
          </a:p>
          <a:p>
            <a:pPr>
              <a:buFontTx/>
              <a:buChar char="•"/>
            </a:pPr>
            <a:r>
              <a:rPr lang="en-US" smtClean="0">
                <a:latin typeface="Arial" pitchFamily="34" charset="0"/>
              </a:rPr>
              <a:t> What do we expect to see change? What signs should we look for?</a:t>
            </a:r>
          </a:p>
          <a:p>
            <a:pPr>
              <a:buFontTx/>
              <a:buChar char="•"/>
            </a:pPr>
            <a:r>
              <a:rPr lang="en-US" smtClean="0">
                <a:latin typeface="Arial" pitchFamily="34" charset="0"/>
              </a:rPr>
              <a:t> What changes do we expect to see in the targeted populations or intended beneficiaries?</a:t>
            </a:r>
          </a:p>
          <a:p>
            <a:pPr>
              <a:buFontTx/>
              <a:buChar char="•"/>
            </a:pPr>
            <a:r>
              <a:rPr lang="en-US" smtClean="0">
                <a:latin typeface="Arial" pitchFamily="34" charset="0"/>
              </a:rPr>
              <a:t> What can we see to know if change is happening?</a:t>
            </a:r>
          </a:p>
          <a:p>
            <a:endParaRPr lang="en-US" smtClean="0">
              <a:latin typeface="Arial" pitchFamily="34" charset="0"/>
              <a:cs typeface="Times New Roman" pitchFamily="18" charset="0"/>
            </a:endParaRPr>
          </a:p>
          <a:p>
            <a:r>
              <a:rPr lang="en-US" smtClean="0">
                <a:latin typeface="Arial" pitchFamily="34" charset="0"/>
                <a:cs typeface="Times New Roman" pitchFamily="18" charset="0"/>
              </a:rPr>
              <a:t>Source: UNIFEM RBM training</a:t>
            </a:r>
            <a:endParaRPr lang="en-US" smtClean="0">
              <a:latin typeface="Arial" pitchFamily="34" charset="0"/>
            </a:endParaRPr>
          </a:p>
          <a:p>
            <a:endParaRPr lang="en-US" smtClean="0">
              <a:latin typeface="Arial" pitchFamily="34" charset="0"/>
            </a:endParaRPr>
          </a:p>
          <a:p>
            <a:r>
              <a:rPr lang="en-US" smtClean="0">
                <a:latin typeface="Arial" pitchFamily="34" charset="0"/>
              </a:rPr>
              <a:t> </a:t>
            </a:r>
          </a:p>
        </p:txBody>
      </p:sp>
      <p:sp>
        <p:nvSpPr>
          <p:cNvPr id="321540" name="Rectangle 7"/>
          <p:cNvSpPr>
            <a:spLocks noGrp="1" noChangeArrowheads="1"/>
          </p:cNvSpPr>
          <p:nvPr>
            <p:ph type="sldNum" sz="quarter" idx="5"/>
          </p:nvPr>
        </p:nvSpPr>
        <p:spPr>
          <a:noFill/>
        </p:spPr>
        <p:txBody>
          <a:bodyPr/>
          <a:lstStyle/>
          <a:p>
            <a:fld id="{E420B7A9-FD7E-4E38-883D-7B8EC3247A7E}" type="slidenum">
              <a:rPr lang="en-US" smtClean="0">
                <a:latin typeface="Arial" pitchFamily="34" charset="0"/>
              </a:rPr>
              <a:pPr/>
              <a:t>15</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Rot="1" noChangeArrowheads="1" noTextEdit="1"/>
          </p:cNvSpPr>
          <p:nvPr>
            <p:ph type="sldImg"/>
          </p:nvPr>
        </p:nvSpPr>
        <p:spPr>
          <a:ln/>
        </p:spPr>
      </p:sp>
      <p:sp>
        <p:nvSpPr>
          <p:cNvPr id="322563" name="Rectangle 3"/>
          <p:cNvSpPr>
            <a:spLocks noGrp="1" noChangeArrowheads="1"/>
          </p:cNvSpPr>
          <p:nvPr>
            <p:ph type="body" idx="1"/>
          </p:nvPr>
        </p:nvSpPr>
        <p:spPr>
          <a:noFill/>
          <a:ln/>
        </p:spPr>
        <p:txBody>
          <a:bodyPr/>
          <a:lstStyle/>
          <a:p>
            <a:r>
              <a:rPr lang="en-US" b="1" smtClean="0">
                <a:latin typeface="Arial" pitchFamily="34" charset="0"/>
              </a:rPr>
              <a:t>INDICATORS</a:t>
            </a:r>
            <a:endParaRPr lang="en-US" smtClean="0">
              <a:latin typeface="Arial" pitchFamily="34" charset="0"/>
              <a:cs typeface="Times New Roman" pitchFamily="18" charset="0"/>
            </a:endParaRPr>
          </a:p>
          <a:p>
            <a:pPr>
              <a:buFontTx/>
              <a:buChar char="•"/>
            </a:pPr>
            <a:r>
              <a:rPr lang="en-US" smtClean="0">
                <a:latin typeface="Arial" pitchFamily="34" charset="0"/>
                <a:cs typeface="Times New Roman" pitchFamily="18" charset="0"/>
              </a:rPr>
              <a:t>Quantitative: focus on issues that can be counted (percentage of women and men in parliament, male and female wage rates, school enrolment for girls and boys)</a:t>
            </a:r>
          </a:p>
          <a:p>
            <a:pPr>
              <a:buFontTx/>
              <a:buChar char="•"/>
            </a:pPr>
            <a:r>
              <a:rPr lang="en-US" smtClean="0">
                <a:latin typeface="Arial" pitchFamily="34" charset="0"/>
                <a:cs typeface="Times New Roman" pitchFamily="18" charset="0"/>
              </a:rPr>
              <a:t>Qualitative: capture opinions, attitudes and feelings (nature of dissatisfaction, extent of increased awareness)</a:t>
            </a:r>
          </a:p>
          <a:p>
            <a:endParaRPr lang="en-US" smtClean="0">
              <a:latin typeface="Arial" pitchFamily="34" charset="0"/>
              <a:cs typeface="Times New Roman" pitchFamily="18" charset="0"/>
            </a:endParaRPr>
          </a:p>
        </p:txBody>
      </p:sp>
      <p:sp>
        <p:nvSpPr>
          <p:cNvPr id="322564" name="Rectangle 7"/>
          <p:cNvSpPr>
            <a:spLocks noGrp="1" noChangeArrowheads="1"/>
          </p:cNvSpPr>
          <p:nvPr>
            <p:ph type="sldNum" sz="quarter" idx="5"/>
          </p:nvPr>
        </p:nvSpPr>
        <p:spPr>
          <a:noFill/>
        </p:spPr>
        <p:txBody>
          <a:bodyPr/>
          <a:lstStyle/>
          <a:p>
            <a:fld id="{C1DCB9F1-C89B-42E1-A623-C536A969C7EF}" type="slidenum">
              <a:rPr lang="en-US" smtClean="0">
                <a:latin typeface="Arial" pitchFamily="34" charset="0"/>
              </a:rPr>
              <a:pPr/>
              <a:t>16</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Rot="1" noChangeArrowheads="1" noTextEdit="1"/>
          </p:cNvSpPr>
          <p:nvPr>
            <p:ph type="sldImg"/>
          </p:nvPr>
        </p:nvSpPr>
        <p:spPr>
          <a:ln/>
        </p:spPr>
      </p:sp>
      <p:sp>
        <p:nvSpPr>
          <p:cNvPr id="323587" name="Rectangle 3"/>
          <p:cNvSpPr>
            <a:spLocks noGrp="1" noChangeArrowheads="1"/>
          </p:cNvSpPr>
          <p:nvPr>
            <p:ph type="body" idx="1"/>
          </p:nvPr>
        </p:nvSpPr>
        <p:spPr>
          <a:noFill/>
          <a:ln/>
        </p:spPr>
        <p:txBody>
          <a:bodyPr/>
          <a:lstStyle/>
          <a:p>
            <a:r>
              <a:rPr lang="en-US" b="1" dirty="0" smtClean="0">
                <a:latin typeface="Arial" pitchFamily="34" charset="0"/>
              </a:rPr>
              <a:t>Examples</a:t>
            </a:r>
            <a:endParaRPr lang="en-CA" u="sng" dirty="0" smtClean="0">
              <a:latin typeface="Arial" pitchFamily="34" charset="0"/>
              <a:cs typeface="Times New Roman" pitchFamily="18" charset="0"/>
            </a:endParaRPr>
          </a:p>
          <a:p>
            <a:r>
              <a:rPr lang="en-CA" u="sng" dirty="0" smtClean="0">
                <a:latin typeface="Arial" pitchFamily="34" charset="0"/>
                <a:cs typeface="Times New Roman" pitchFamily="18" charset="0"/>
              </a:rPr>
              <a:t>Quantitative</a:t>
            </a:r>
          </a:p>
          <a:p>
            <a:r>
              <a:rPr lang="en-CA" dirty="0" smtClean="0">
                <a:latin typeface="Arial" pitchFamily="34" charset="0"/>
                <a:cs typeface="Times New Roman" pitchFamily="18" charset="0"/>
              </a:rPr>
              <a:t>In quantitative methods: 	Can be directly counted &amp; expressed as a number</a:t>
            </a:r>
          </a:p>
          <a:p>
            <a:r>
              <a:rPr lang="en-CA" dirty="0" smtClean="0">
                <a:latin typeface="Arial" pitchFamily="34" charset="0"/>
                <a:cs typeface="Times New Roman" pitchFamily="18" charset="0"/>
              </a:rPr>
              <a:t>% of …, # of …, Frequency of …, Ratio of …, Amount of …</a:t>
            </a:r>
          </a:p>
          <a:p>
            <a:r>
              <a:rPr lang="en-CA" dirty="0" smtClean="0">
                <a:latin typeface="Arial" pitchFamily="34" charset="0"/>
                <a:cs typeface="Times New Roman" pitchFamily="18" charset="0"/>
              </a:rPr>
              <a:t>Timeliness of</a:t>
            </a:r>
            <a:r>
              <a:rPr lang="en-CA" dirty="0" smtClean="0">
                <a:latin typeface="Arial" pitchFamily="34" charset="0"/>
              </a:rPr>
              <a:t> </a:t>
            </a:r>
            <a:r>
              <a:rPr lang="en-CA" dirty="0" smtClean="0">
                <a:latin typeface="Arial" pitchFamily="34" charset="0"/>
                <a:cs typeface="Times New Roman" pitchFamily="18" charset="0"/>
              </a:rPr>
              <a:t>…</a:t>
            </a:r>
          </a:p>
          <a:p>
            <a:endParaRPr lang="en-CA" dirty="0" smtClean="0">
              <a:latin typeface="Arial" pitchFamily="34" charset="0"/>
              <a:cs typeface="Times New Roman" pitchFamily="18" charset="0"/>
            </a:endParaRPr>
          </a:p>
          <a:p>
            <a:r>
              <a:rPr lang="en-CA" b="1" dirty="0" smtClean="0">
                <a:latin typeface="Arial" pitchFamily="34" charset="0"/>
                <a:cs typeface="Times New Roman" pitchFamily="18" charset="0"/>
              </a:rPr>
              <a:t>PARTICIPANT FEEDBACK </a:t>
            </a:r>
            <a:r>
              <a:rPr lang="en-CA" dirty="0" smtClean="0">
                <a:latin typeface="Arial" pitchFamily="34" charset="0"/>
                <a:cs typeface="Times New Roman" pitchFamily="18" charset="0"/>
              </a:rPr>
              <a:t>- examples of phrasing quantitative measures are:</a:t>
            </a:r>
          </a:p>
          <a:p>
            <a:r>
              <a:rPr lang="en-CA" dirty="0" smtClean="0">
                <a:latin typeface="Arial" pitchFamily="34" charset="0"/>
                <a:cs typeface="Times New Roman" pitchFamily="18" charset="0"/>
              </a:rPr>
              <a:t>% of participants who are employed</a:t>
            </a:r>
          </a:p>
          <a:p>
            <a:r>
              <a:rPr lang="en-CA" dirty="0" smtClean="0">
                <a:latin typeface="Arial" pitchFamily="34" charset="0"/>
                <a:cs typeface="Times New Roman" pitchFamily="18" charset="0"/>
              </a:rPr>
              <a:t> # of women in decision-making positions</a:t>
            </a:r>
          </a:p>
          <a:p>
            <a:r>
              <a:rPr lang="en-CA" dirty="0" smtClean="0">
                <a:latin typeface="Arial" pitchFamily="34" charset="0"/>
                <a:cs typeface="Times New Roman" pitchFamily="18" charset="0"/>
              </a:rPr>
              <a:t>% of women parliamentarians</a:t>
            </a:r>
          </a:p>
          <a:p>
            <a:endParaRPr lang="en-CA" dirty="0" smtClean="0">
              <a:latin typeface="Arial" pitchFamily="34" charset="0"/>
              <a:cs typeface="Times New Roman" pitchFamily="18" charset="0"/>
            </a:endParaRPr>
          </a:p>
          <a:p>
            <a:r>
              <a:rPr lang="en-CA" dirty="0" smtClean="0">
                <a:latin typeface="Arial" pitchFamily="34" charset="0"/>
                <a:cs typeface="Times New Roman" pitchFamily="18" charset="0"/>
              </a:rPr>
              <a:t>ANY OTHERS you can think of?</a:t>
            </a:r>
          </a:p>
          <a:p>
            <a:endParaRPr lang="en-CA" dirty="0" smtClean="0">
              <a:latin typeface="Arial" pitchFamily="34" charset="0"/>
              <a:cs typeface="Times New Roman" pitchFamily="18" charset="0"/>
            </a:endParaRPr>
          </a:p>
          <a:p>
            <a:pPr marL="0" lvl="1"/>
            <a:r>
              <a:rPr lang="en-CA" sz="900" u="sng" dirty="0">
                <a:latin typeface="Arial" pitchFamily="34" charset="0"/>
                <a:cs typeface="Times New Roman" pitchFamily="18" charset="0"/>
              </a:rPr>
              <a:t>Qualitative - </a:t>
            </a:r>
            <a:r>
              <a:rPr lang="en-CA" sz="900" dirty="0">
                <a:latin typeface="Arial" pitchFamily="34" charset="0"/>
                <a:cs typeface="Times New Roman" pitchFamily="18" charset="0"/>
              </a:rPr>
              <a:t>Involve perception, can be expressed quantitatively and as narrative) Level of satisfaction with …Knowledge of … Ability to …Appropriateness of...Importance of … Use and usefulness of …</a:t>
            </a:r>
          </a:p>
          <a:p>
            <a:endParaRPr lang="en-CA" dirty="0" smtClean="0">
              <a:latin typeface="Arial" pitchFamily="34" charset="0"/>
              <a:cs typeface="Times New Roman" pitchFamily="18" charset="0"/>
            </a:endParaRPr>
          </a:p>
          <a:p>
            <a:r>
              <a:rPr lang="en-CA" b="1" dirty="0" smtClean="0">
                <a:latin typeface="Arial" pitchFamily="34" charset="0"/>
                <a:cs typeface="Times New Roman" pitchFamily="18" charset="0"/>
              </a:rPr>
              <a:t>PARTICIPANT FEEDBACK</a:t>
            </a:r>
            <a:r>
              <a:rPr lang="en-CA" dirty="0" smtClean="0">
                <a:latin typeface="Arial" pitchFamily="34" charset="0"/>
                <a:cs typeface="Times New Roman" pitchFamily="18" charset="0"/>
              </a:rPr>
              <a:t>: examples include: Congruence of policy changes with advocacy messages, Level of commitment to CEDAW, Quality of GEL formulation. CAN YOU THINK OF other examples of quantitative measures and how you would rephrase them using this language?</a:t>
            </a:r>
          </a:p>
          <a:p>
            <a:endParaRPr lang="en-CA" dirty="0" smtClean="0">
              <a:solidFill>
                <a:srgbClr val="01768A"/>
              </a:solidFill>
              <a:latin typeface="Arial" pitchFamily="34" charset="0"/>
              <a:cs typeface="Times New Roman" pitchFamily="18" charset="0"/>
            </a:endParaRPr>
          </a:p>
          <a:p>
            <a:r>
              <a:rPr lang="en-US" dirty="0" smtClean="0">
                <a:latin typeface="Arial" pitchFamily="34" charset="0"/>
              </a:rPr>
              <a:t>Source: UNIFEM RBM training.</a:t>
            </a:r>
          </a:p>
          <a:p>
            <a:endParaRPr lang="en-US" dirty="0" smtClean="0">
              <a:solidFill>
                <a:srgbClr val="01768A"/>
              </a:solidFill>
              <a:latin typeface="Arial" pitchFamily="34" charset="0"/>
              <a:cs typeface="Times New Roman" pitchFamily="18" charset="0"/>
            </a:endParaRPr>
          </a:p>
        </p:txBody>
      </p:sp>
      <p:sp>
        <p:nvSpPr>
          <p:cNvPr id="323588" name="Rectangle 7"/>
          <p:cNvSpPr>
            <a:spLocks noGrp="1" noChangeArrowheads="1"/>
          </p:cNvSpPr>
          <p:nvPr>
            <p:ph type="sldNum" sz="quarter" idx="5"/>
          </p:nvPr>
        </p:nvSpPr>
        <p:spPr>
          <a:noFill/>
        </p:spPr>
        <p:txBody>
          <a:bodyPr/>
          <a:lstStyle/>
          <a:p>
            <a:fld id="{C57DAA1B-06D9-4931-84DD-C615D870418E}" type="slidenum">
              <a:rPr lang="en-US" smtClean="0">
                <a:latin typeface="Arial" pitchFamily="34" charset="0"/>
              </a:rPr>
              <a:pPr/>
              <a:t>17</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Rot="1" noChangeArrowheads="1" noTextEdit="1"/>
          </p:cNvSpPr>
          <p:nvPr>
            <p:ph type="sldImg"/>
          </p:nvPr>
        </p:nvSpPr>
        <p:spPr>
          <a:ln/>
        </p:spPr>
      </p:sp>
      <p:sp>
        <p:nvSpPr>
          <p:cNvPr id="325635" name="Rectangle 3"/>
          <p:cNvSpPr>
            <a:spLocks noGrp="1" noChangeArrowheads="1"/>
          </p:cNvSpPr>
          <p:nvPr>
            <p:ph type="body" idx="1"/>
          </p:nvPr>
        </p:nvSpPr>
        <p:spPr>
          <a:noFill/>
          <a:ln/>
        </p:spPr>
        <p:txBody>
          <a:bodyPr/>
          <a:lstStyle/>
          <a:p>
            <a:r>
              <a:rPr lang="en-US" b="1" dirty="0" smtClean="0">
                <a:latin typeface="Arial" pitchFamily="34" charset="0"/>
              </a:rPr>
              <a:t>GENDER SENSITIVE INDICATORS</a:t>
            </a:r>
          </a:p>
          <a:p>
            <a:r>
              <a:rPr lang="en-US" b="1" dirty="0" smtClean="0">
                <a:latin typeface="Arial" pitchFamily="34" charset="0"/>
              </a:rPr>
              <a:t>Handout: Sources for Gender &amp; Human Rights Indicators and Example Indicators</a:t>
            </a:r>
          </a:p>
          <a:p>
            <a:endParaRPr lang="en-US" dirty="0" smtClean="0">
              <a:latin typeface="Arial" pitchFamily="34" charset="0"/>
              <a:cs typeface="Times New Roman" pitchFamily="18" charset="0"/>
            </a:endParaRPr>
          </a:p>
          <a:p>
            <a:r>
              <a:rPr lang="en-US" dirty="0" smtClean="0">
                <a:latin typeface="Arial" pitchFamily="34" charset="0"/>
                <a:cs typeface="Times New Roman" pitchFamily="18" charset="0"/>
              </a:rPr>
              <a:t>Measures gender-related changes in society over time. Includes: </a:t>
            </a:r>
          </a:p>
          <a:p>
            <a:endParaRPr lang="en-US" dirty="0" smtClean="0">
              <a:latin typeface="Arial" pitchFamily="34" charset="0"/>
              <a:cs typeface="Times New Roman" pitchFamily="18" charset="0"/>
            </a:endParaRPr>
          </a:p>
          <a:p>
            <a:pPr>
              <a:buFontTx/>
              <a:buChar char="•"/>
            </a:pPr>
            <a:r>
              <a:rPr lang="en-US" dirty="0" smtClean="0">
                <a:latin typeface="Arial" pitchFamily="34" charset="0"/>
                <a:cs typeface="Times New Roman" pitchFamily="18" charset="0"/>
              </a:rPr>
              <a:t>sex-disaggregated indicators that provide separate measures for women and men, </a:t>
            </a:r>
          </a:p>
          <a:p>
            <a:pPr>
              <a:buFontTx/>
              <a:buChar char="•"/>
            </a:pPr>
            <a:r>
              <a:rPr lang="en-US" dirty="0" smtClean="0">
                <a:latin typeface="Arial" pitchFamily="34" charset="0"/>
                <a:cs typeface="Times New Roman" pitchFamily="18" charset="0"/>
              </a:rPr>
              <a:t>gender-specific to either women or men</a:t>
            </a:r>
          </a:p>
          <a:p>
            <a:pPr marL="741798" lvl="1" indent="-285307"/>
            <a:endParaRPr lang="en-US" sz="1000" b="1" dirty="0">
              <a:solidFill>
                <a:srgbClr val="01768A"/>
              </a:solidFill>
              <a:latin typeface="Arial" pitchFamily="34" charset="0"/>
              <a:cs typeface="Times New Roman" pitchFamily="18" charset="0"/>
            </a:endParaRPr>
          </a:p>
          <a:p>
            <a:r>
              <a:rPr lang="en-US" dirty="0" smtClean="0">
                <a:latin typeface="Arial" pitchFamily="34" charset="0"/>
              </a:rPr>
              <a:t>Gender-sensitive indicators can also be used to show the relative status of some groups of women over other groups of women though they are less frequently used for this. However, using men as the comparison group against which women are measured can be limiting. Such an approach, for example will not capture age, regional or racial differences among women (and men).</a:t>
            </a:r>
          </a:p>
          <a:p>
            <a:pPr marL="741798" lvl="1" indent="-285307"/>
            <a:endParaRPr lang="en-US" sz="1300" b="1" dirty="0">
              <a:solidFill>
                <a:srgbClr val="01768A"/>
              </a:solidFill>
              <a:latin typeface="Arial" pitchFamily="34" charset="0"/>
              <a:cs typeface="Times New Roman" pitchFamily="18" charset="0"/>
            </a:endParaRPr>
          </a:p>
          <a:p>
            <a:endParaRPr lang="en-US" dirty="0" smtClean="0">
              <a:latin typeface="Arial" pitchFamily="34" charset="0"/>
            </a:endParaRPr>
          </a:p>
        </p:txBody>
      </p:sp>
      <p:sp>
        <p:nvSpPr>
          <p:cNvPr id="325636" name="Rectangle 7"/>
          <p:cNvSpPr>
            <a:spLocks noGrp="1" noChangeArrowheads="1"/>
          </p:cNvSpPr>
          <p:nvPr>
            <p:ph type="sldNum" sz="quarter" idx="5"/>
          </p:nvPr>
        </p:nvSpPr>
        <p:spPr>
          <a:noFill/>
        </p:spPr>
        <p:txBody>
          <a:bodyPr/>
          <a:lstStyle/>
          <a:p>
            <a:fld id="{86B64693-74FA-4E0F-8B9B-46E5F754087E}" type="slidenum">
              <a:rPr lang="en-US" smtClean="0">
                <a:latin typeface="Arial" pitchFamily="34" charset="0"/>
              </a:rPr>
              <a:pPr/>
              <a:t>18</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Rot="1" noChangeArrowheads="1" noTextEdit="1"/>
          </p:cNvSpPr>
          <p:nvPr>
            <p:ph type="sldImg"/>
          </p:nvPr>
        </p:nvSpPr>
        <p:spPr>
          <a:ln/>
        </p:spPr>
      </p:sp>
      <p:sp>
        <p:nvSpPr>
          <p:cNvPr id="326659" name="Rectangle 3"/>
          <p:cNvSpPr>
            <a:spLocks noGrp="1" noChangeArrowheads="1"/>
          </p:cNvSpPr>
          <p:nvPr>
            <p:ph type="body" idx="1"/>
          </p:nvPr>
        </p:nvSpPr>
        <p:spPr>
          <a:noFill/>
          <a:ln/>
        </p:spPr>
        <p:txBody>
          <a:bodyPr/>
          <a:lstStyle/>
          <a:p>
            <a:r>
              <a:rPr lang="en-US" b="1" smtClean="0">
                <a:latin typeface="Arial" pitchFamily="34" charset="0"/>
                <a:cs typeface="Arial" pitchFamily="34" charset="0"/>
              </a:rPr>
              <a:t>HUMAN RIGHTS INDICATORS</a:t>
            </a:r>
            <a:endParaRPr lang="en-US" smtClean="0">
              <a:latin typeface="Arial" pitchFamily="34" charset="0"/>
              <a:cs typeface="Arial" pitchFamily="34" charset="0"/>
            </a:endParaRPr>
          </a:p>
          <a:p>
            <a:endParaRPr lang="en-US" smtClean="0">
              <a:latin typeface="Arial" pitchFamily="34" charset="0"/>
              <a:cs typeface="Arial" pitchFamily="34" charset="0"/>
            </a:endParaRPr>
          </a:p>
          <a:p>
            <a:r>
              <a:rPr lang="en-US" smtClean="0">
                <a:latin typeface="Arial" pitchFamily="34" charset="0"/>
                <a:cs typeface="Arial" pitchFamily="34" charset="0"/>
              </a:rPr>
              <a:t>Human rights indicators -assess both state progress in guaranteeing human rights and individual programme adherence and promotion of rights. These are not as well developed as gender indicators and most current activity is focused on developing human rights indicators for use by human rights treaty bodies in monitoring state compliance with international human rights standards. Measure rights based elements of expected results and measure improvements in the capacities of DB and RH to realize rights and enjoy rights.</a:t>
            </a:r>
          </a:p>
          <a:p>
            <a:pPr eaLnBrk="1" hangingPunct="1">
              <a:lnSpc>
                <a:spcPct val="90000"/>
              </a:lnSpc>
            </a:pPr>
            <a:endParaRPr lang="en-US" smtClean="0">
              <a:latin typeface="Arial" pitchFamily="34" charset="0"/>
              <a:cs typeface="Arial" pitchFamily="34" charset="0"/>
            </a:endParaRPr>
          </a:p>
          <a:p>
            <a:pPr eaLnBrk="1" hangingPunct="1">
              <a:lnSpc>
                <a:spcPct val="90000"/>
              </a:lnSpc>
            </a:pPr>
            <a:r>
              <a:rPr lang="en-US" smtClean="0">
                <a:latin typeface="Arial" pitchFamily="34" charset="0"/>
                <a:cs typeface="Arial" pitchFamily="34" charset="0"/>
              </a:rPr>
              <a:t>Indicators - whether particular directed at gender or human rights considerations, should be disaggregated, as much as possible, by sex, race, ethnicity, age, geographic area </a:t>
            </a:r>
          </a:p>
          <a:p>
            <a:pPr eaLnBrk="1" hangingPunct="1">
              <a:lnSpc>
                <a:spcPct val="90000"/>
              </a:lnSpc>
            </a:pPr>
            <a:endParaRPr lang="en-US" smtClean="0">
              <a:latin typeface="Arial" pitchFamily="34" charset="0"/>
              <a:cs typeface="Arial" pitchFamily="34" charset="0"/>
            </a:endParaRPr>
          </a:p>
          <a:p>
            <a:endParaRPr lang="en-US" smtClean="0">
              <a:latin typeface="Microsoft Sans Serif" pitchFamily="34" charset="0"/>
            </a:endParaRPr>
          </a:p>
        </p:txBody>
      </p:sp>
      <p:sp>
        <p:nvSpPr>
          <p:cNvPr id="326660" name="Rectangle 7"/>
          <p:cNvSpPr>
            <a:spLocks noGrp="1" noChangeArrowheads="1"/>
          </p:cNvSpPr>
          <p:nvPr>
            <p:ph type="sldNum" sz="quarter" idx="5"/>
          </p:nvPr>
        </p:nvSpPr>
        <p:spPr>
          <a:noFill/>
        </p:spPr>
        <p:txBody>
          <a:bodyPr/>
          <a:lstStyle/>
          <a:p>
            <a:fld id="{688F1532-E5B2-4D06-8646-9EE6E4D0C962}" type="slidenum">
              <a:rPr lang="en-US" smtClean="0">
                <a:latin typeface="Arial" pitchFamily="34" charset="0"/>
              </a:rPr>
              <a:pPr/>
              <a:t>19</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256003" name="Notes Placeholder 2"/>
          <p:cNvSpPr>
            <a:spLocks noGrp="1"/>
          </p:cNvSpPr>
          <p:nvPr>
            <p:ph type="body" idx="1"/>
          </p:nvPr>
        </p:nvSpPr>
        <p:spPr>
          <a:noFill/>
          <a:ln/>
        </p:spPr>
        <p:txBody>
          <a:bodyPr/>
          <a:lstStyle/>
          <a:p>
            <a:r>
              <a:rPr lang="en-US" sz="1100" b="1" dirty="0">
                <a:latin typeface="Arial" pitchFamily="34" charset="0"/>
              </a:rPr>
              <a:t>GE &amp; HR RESPONSIVE EVALUATION </a:t>
            </a:r>
          </a:p>
          <a:p>
            <a:endParaRPr lang="en-US" sz="1100" b="1" dirty="0">
              <a:latin typeface="Arial" pitchFamily="34" charset="0"/>
            </a:endParaRPr>
          </a:p>
          <a:p>
            <a:r>
              <a:rPr lang="en-US" sz="1100" b="1" dirty="0">
                <a:latin typeface="Arial" pitchFamily="34" charset="0"/>
              </a:rPr>
              <a:t>Follow-Up and Use: </a:t>
            </a:r>
          </a:p>
          <a:p>
            <a:r>
              <a:rPr lang="en-US" sz="1100" dirty="0">
                <a:latin typeface="Arial" pitchFamily="34" charset="0"/>
              </a:rPr>
              <a:t>Dissemination strategies should make evaluation findings accessible and barrier-free to women, including both RHs and DBs  </a:t>
            </a:r>
          </a:p>
          <a:p>
            <a:pPr lvl="1">
              <a:buFontTx/>
              <a:buChar char="•"/>
            </a:pPr>
            <a:r>
              <a:rPr lang="en-US" dirty="0" smtClean="0">
                <a:latin typeface="Arial" pitchFamily="34" charset="0"/>
              </a:rPr>
              <a:t>Targeting women’s organizations/networks and knowledge networks</a:t>
            </a:r>
          </a:p>
          <a:p>
            <a:pPr lvl="1">
              <a:buFontTx/>
              <a:buChar char="•"/>
            </a:pPr>
            <a:r>
              <a:rPr lang="en-US" dirty="0" smtClean="0">
                <a:latin typeface="Arial" pitchFamily="34" charset="0"/>
              </a:rPr>
              <a:t>User-friendly language</a:t>
            </a:r>
          </a:p>
          <a:p>
            <a:pPr lvl="1">
              <a:buFontTx/>
              <a:buChar char="•"/>
            </a:pPr>
            <a:r>
              <a:rPr lang="en-US" dirty="0" smtClean="0">
                <a:latin typeface="Arial" pitchFamily="34" charset="0"/>
              </a:rPr>
              <a:t>Stakeholder workshops that include women and other groups subject to discrimination (RHs &amp;DBs)</a:t>
            </a:r>
          </a:p>
          <a:p>
            <a:r>
              <a:rPr lang="en-US" sz="1100" dirty="0">
                <a:latin typeface="Arial" pitchFamily="34" charset="0"/>
              </a:rPr>
              <a:t> Management Response should be issued to ensure follow-up on key gender and human rights issues</a:t>
            </a:r>
          </a:p>
        </p:txBody>
      </p:sp>
      <p:sp>
        <p:nvSpPr>
          <p:cNvPr id="256004" name="Slide Number Placeholder 3"/>
          <p:cNvSpPr>
            <a:spLocks noGrp="1"/>
          </p:cNvSpPr>
          <p:nvPr>
            <p:ph type="sldNum" sz="quarter" idx="5"/>
          </p:nvPr>
        </p:nvSpPr>
        <p:spPr>
          <a:noFill/>
        </p:spPr>
        <p:txBody>
          <a:bodyPr/>
          <a:lstStyle/>
          <a:p>
            <a:fld id="{D1A01997-2611-433B-A75D-7AF590D8AF56}" type="slidenum">
              <a:rPr lang="en-US" smtClean="0">
                <a:latin typeface="Arial" pitchFamily="34" charset="0"/>
              </a:rPr>
              <a:pPr/>
              <a:t>20</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7/5/2011</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IPEN Almaty Kazakhstan July 2011 Mertens Mixed Methods</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C8E36BD-C9E9-43C1-9D55-CCB2E91CBA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7/5/2011</a:t>
            </a:r>
            <a:endParaRPr lang="en-US"/>
          </a:p>
        </p:txBody>
      </p:sp>
      <p:sp>
        <p:nvSpPr>
          <p:cNvPr id="5" name="Footer Placeholder 4"/>
          <p:cNvSpPr>
            <a:spLocks noGrp="1"/>
          </p:cNvSpPr>
          <p:nvPr>
            <p:ph type="ftr" sz="quarter" idx="11"/>
          </p:nvPr>
        </p:nvSpPr>
        <p:spPr/>
        <p:txBody>
          <a:bodyPr/>
          <a:lstStyle/>
          <a:p>
            <a:r>
              <a:rPr lang="en-US" smtClean="0"/>
              <a:t>IPEN Almaty Kazakhstan July 2011 Mertens Mixed Methods</a:t>
            </a:r>
            <a:endParaRPr lang="en-US"/>
          </a:p>
        </p:txBody>
      </p:sp>
      <p:sp>
        <p:nvSpPr>
          <p:cNvPr id="6" name="Slide Number Placeholder 5"/>
          <p:cNvSpPr>
            <a:spLocks noGrp="1"/>
          </p:cNvSpPr>
          <p:nvPr>
            <p:ph type="sldNum" sz="quarter" idx="12"/>
          </p:nvPr>
        </p:nvSpPr>
        <p:spPr/>
        <p:txBody>
          <a:bodyPr/>
          <a:lstStyle/>
          <a:p>
            <a:fld id="{2C8E36BD-C9E9-43C1-9D55-CCB2E91CB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7/5/2011</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IPEN Almaty Kazakhstan July 2011 Mertens Mixed Methods</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C8E36BD-C9E9-43C1-9D55-CCB2E91CBA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7/5/2011</a:t>
            </a:r>
            <a:endParaRPr lang="en-US"/>
          </a:p>
        </p:txBody>
      </p:sp>
      <p:sp>
        <p:nvSpPr>
          <p:cNvPr id="5" name="Footer Placeholder 4"/>
          <p:cNvSpPr>
            <a:spLocks noGrp="1"/>
          </p:cNvSpPr>
          <p:nvPr>
            <p:ph type="ftr" sz="quarter" idx="11"/>
          </p:nvPr>
        </p:nvSpPr>
        <p:spPr/>
        <p:txBody>
          <a:bodyPr/>
          <a:lstStyle/>
          <a:p>
            <a:r>
              <a:rPr lang="en-US" smtClean="0"/>
              <a:t>IPEN Almaty Kazakhstan July 2011 Mertens Mixed Methods</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C8E36BD-C9E9-43C1-9D55-CCB2E91CBA9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7/5/2011</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C8E36BD-C9E9-43C1-9D55-CCB2E91CBA90}"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IPEN Almaty Kazakhstan July 2011 Mertens Mixed Methods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7/5/2011</a:t>
            </a:r>
            <a:endParaRPr lang="en-US"/>
          </a:p>
        </p:txBody>
      </p:sp>
      <p:sp>
        <p:nvSpPr>
          <p:cNvPr id="10" name="Slide Number Placeholder 9"/>
          <p:cNvSpPr>
            <a:spLocks noGrp="1"/>
          </p:cNvSpPr>
          <p:nvPr>
            <p:ph type="sldNum" sz="quarter" idx="16"/>
          </p:nvPr>
        </p:nvSpPr>
        <p:spPr/>
        <p:txBody>
          <a:bodyPr rtlCol="0"/>
          <a:lstStyle/>
          <a:p>
            <a:fld id="{2C8E36BD-C9E9-43C1-9D55-CCB2E91CBA90}"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IPEN Almaty Kazakhstan July 2011 Mertens Mixed Methods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7/5/2011</a:t>
            </a:r>
            <a:endParaRPr lang="en-US"/>
          </a:p>
        </p:txBody>
      </p:sp>
      <p:sp>
        <p:nvSpPr>
          <p:cNvPr id="12" name="Slide Number Placeholder 11"/>
          <p:cNvSpPr>
            <a:spLocks noGrp="1"/>
          </p:cNvSpPr>
          <p:nvPr>
            <p:ph type="sldNum" sz="quarter" idx="16"/>
          </p:nvPr>
        </p:nvSpPr>
        <p:spPr/>
        <p:txBody>
          <a:bodyPr rtlCol="0"/>
          <a:lstStyle/>
          <a:p>
            <a:fld id="{2C8E36BD-C9E9-43C1-9D55-CCB2E91CBA90}"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IPEN Almaty Kazakhstan July 2011 Mertens Mixed Methods</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7/5/2011</a:t>
            </a:r>
            <a:endParaRPr lang="en-US"/>
          </a:p>
        </p:txBody>
      </p:sp>
      <p:sp>
        <p:nvSpPr>
          <p:cNvPr id="4" name="Footer Placeholder 3"/>
          <p:cNvSpPr>
            <a:spLocks noGrp="1"/>
          </p:cNvSpPr>
          <p:nvPr>
            <p:ph type="ftr" sz="quarter" idx="11"/>
          </p:nvPr>
        </p:nvSpPr>
        <p:spPr/>
        <p:txBody>
          <a:bodyPr/>
          <a:lstStyle/>
          <a:p>
            <a:r>
              <a:rPr lang="en-US" smtClean="0"/>
              <a:t>IPEN Almaty Kazakhstan July 2011 Mertens Mixed Methods</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C8E36BD-C9E9-43C1-9D55-CCB2E91CB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7/5/2011</a:t>
            </a:r>
            <a:endParaRPr lang="en-US"/>
          </a:p>
        </p:txBody>
      </p:sp>
      <p:sp>
        <p:nvSpPr>
          <p:cNvPr id="3" name="Footer Placeholder 2"/>
          <p:cNvSpPr>
            <a:spLocks noGrp="1"/>
          </p:cNvSpPr>
          <p:nvPr>
            <p:ph type="ftr" sz="quarter" idx="11"/>
          </p:nvPr>
        </p:nvSpPr>
        <p:spPr/>
        <p:txBody>
          <a:bodyPr/>
          <a:lstStyle/>
          <a:p>
            <a:r>
              <a:rPr lang="en-US" smtClean="0"/>
              <a:t>IPEN Almaty Kazakhstan July 2011 Mertens Mixed Methods</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C8E36BD-C9E9-43C1-9D55-CCB2E91CB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7/5/2011</a:t>
            </a:r>
            <a:endParaRPr lang="en-US"/>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C8E36BD-C9E9-43C1-9D55-CCB2E91CBA9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7/5/2011</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C8E36BD-C9E9-43C1-9D55-CCB2E91CBA9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IPEN Almaty Kazakhstan July 2011 Mertens Mixed Methods</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7/5/2011</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IPEN Almaty Kazakhstan July 2011 Mertens Mixed Methods</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C8E36BD-C9E9-43C1-9D55-CCB2E91CBA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unifem.org/evaluation_manual/unifem-glossary/outcome/" TargetMode="External"/><Relationship Id="rId2" Type="http://schemas.openxmlformats.org/officeDocument/2006/relationships/hyperlink" Target="http://unifem.org/evaluation_manual/unifem-glossary/outputs/" TargetMode="External"/><Relationship Id="rId1" Type="http://schemas.openxmlformats.org/officeDocument/2006/relationships/slideLayout" Target="../slideLayouts/slideLayout2.xml"/><Relationship Id="rId4" Type="http://schemas.openxmlformats.org/officeDocument/2006/relationships/hyperlink" Target="http://unifem.org/evaluation_manual/unifem-glossary/impac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unifem.org/evaluation_manual/unifem-glossary/goal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unifem.org/evaluation_manual/unifem-glossary/outpu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hyperlink" Target="mailto:Donna.Mertens@Gallaudet.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fontScale="90000"/>
          </a:bodyPr>
          <a:lstStyle/>
          <a:p>
            <a:r>
              <a:rPr lang="en-US" dirty="0" smtClean="0"/>
              <a:t>UNWOMEN/IPEN Transformative Mixed Methods Evaluation:</a:t>
            </a:r>
            <a:br>
              <a:rPr lang="en-US" dirty="0" smtClean="0"/>
            </a:br>
            <a:r>
              <a:rPr lang="en-US" dirty="0" smtClean="0"/>
              <a:t>Day 3 Mixed Methods</a:t>
            </a:r>
            <a:endParaRPr lang="en-US" dirty="0"/>
          </a:p>
        </p:txBody>
      </p:sp>
      <p:sp>
        <p:nvSpPr>
          <p:cNvPr id="3" name="Subtitle 2"/>
          <p:cNvSpPr>
            <a:spLocks noGrp="1"/>
          </p:cNvSpPr>
          <p:nvPr>
            <p:ph type="subTitle" idx="1"/>
          </p:nvPr>
        </p:nvSpPr>
        <p:spPr>
          <a:xfrm>
            <a:off x="1676400" y="3352800"/>
            <a:ext cx="7239000" cy="3154437"/>
          </a:xfrm>
        </p:spPr>
        <p:txBody>
          <a:bodyPr>
            <a:normAutofit/>
          </a:bodyPr>
          <a:lstStyle/>
          <a:p>
            <a:r>
              <a:rPr lang="en-US" dirty="0" smtClean="0"/>
              <a:t>Prof. Donna M. Mertens</a:t>
            </a:r>
          </a:p>
          <a:p>
            <a:r>
              <a:rPr lang="en-US" dirty="0" smtClean="0"/>
              <a:t>Gallaudet University</a:t>
            </a:r>
          </a:p>
          <a:p>
            <a:r>
              <a:rPr lang="en-US" dirty="0" err="1" smtClean="0"/>
              <a:t>Almaty</a:t>
            </a:r>
            <a:r>
              <a:rPr lang="en-US" dirty="0" smtClean="0"/>
              <a:t>, Kazakhstan</a:t>
            </a:r>
          </a:p>
          <a:p>
            <a:r>
              <a:rPr lang="en-US" dirty="0" smtClean="0"/>
              <a:t>July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t>PAR and Transformative Design</a:t>
            </a:r>
          </a:p>
        </p:txBody>
      </p:sp>
      <p:sp>
        <p:nvSpPr>
          <p:cNvPr id="12291" name="Rectangle 3"/>
          <p:cNvSpPr>
            <a:spLocks noGrp="1" noChangeArrowheads="1"/>
          </p:cNvSpPr>
          <p:nvPr>
            <p:ph sz="quarter" idx="1"/>
          </p:nvPr>
        </p:nvSpPr>
        <p:spPr>
          <a:xfrm>
            <a:off x="228600" y="1600200"/>
            <a:ext cx="8915400" cy="5257800"/>
          </a:xfrm>
        </p:spPr>
        <p:txBody>
          <a:bodyPr/>
          <a:lstStyle/>
          <a:p>
            <a:pPr>
              <a:lnSpc>
                <a:spcPct val="80000"/>
              </a:lnSpc>
              <a:buFontTx/>
              <a:buNone/>
            </a:pPr>
            <a:r>
              <a:rPr lang="en-US" sz="2800" dirty="0"/>
              <a:t>1. The group decides on the focus and questions for </a:t>
            </a:r>
            <a:r>
              <a:rPr lang="en-US" sz="2800" dirty="0" smtClean="0"/>
              <a:t>the evaluation.</a:t>
            </a:r>
            <a:endParaRPr lang="en-US" sz="2800" dirty="0"/>
          </a:p>
          <a:p>
            <a:pPr>
              <a:lnSpc>
                <a:spcPct val="80000"/>
              </a:lnSpc>
              <a:buFontTx/>
              <a:buNone/>
            </a:pPr>
            <a:r>
              <a:rPr lang="en-US" sz="2800" dirty="0"/>
              <a:t>2. </a:t>
            </a:r>
            <a:r>
              <a:rPr lang="en-US" sz="2800" dirty="0" smtClean="0"/>
              <a:t>Evaluators </a:t>
            </a:r>
            <a:r>
              <a:rPr lang="en-US" sz="2800" dirty="0"/>
              <a:t>and participants observe, engage in action, observe and record.</a:t>
            </a:r>
          </a:p>
          <a:p>
            <a:pPr>
              <a:lnSpc>
                <a:spcPct val="80000"/>
              </a:lnSpc>
              <a:buFontTx/>
              <a:buNone/>
            </a:pPr>
            <a:r>
              <a:rPr lang="en-US" sz="2800" dirty="0"/>
              <a:t>3. </a:t>
            </a:r>
            <a:r>
              <a:rPr lang="en-US" sz="2800" dirty="0" smtClean="0"/>
              <a:t>Evaluators </a:t>
            </a:r>
            <a:r>
              <a:rPr lang="en-US" sz="2800" dirty="0"/>
              <a:t>and participants immerse themselves in action and elaborate and deepen their understandings.</a:t>
            </a:r>
          </a:p>
          <a:p>
            <a:pPr>
              <a:lnSpc>
                <a:spcPct val="80000"/>
              </a:lnSpc>
              <a:buFontTx/>
              <a:buNone/>
            </a:pPr>
            <a:r>
              <a:rPr lang="en-US" sz="2800" dirty="0"/>
              <a:t>4. Group members reassemble and share their knowledge, using this iteration as an opportunity to revise their plans for the next cycle </a:t>
            </a:r>
            <a:r>
              <a:rPr lang="en-US" sz="2800" dirty="0" err="1" smtClean="0"/>
              <a:t>ofevaluation</a:t>
            </a:r>
            <a:r>
              <a:rPr lang="en-US" sz="2800" dirty="0" smtClean="0"/>
              <a:t>.</a:t>
            </a:r>
            <a:endParaRPr lang="en-US" sz="2800" dirty="0"/>
          </a:p>
          <a:p>
            <a:pPr>
              <a:lnSpc>
                <a:spcPct val="80000"/>
              </a:lnSpc>
              <a:buFontTx/>
              <a:buNone/>
            </a:pPr>
            <a:r>
              <a:rPr lang="en-US" sz="2800" dirty="0"/>
              <a:t>5. This cycle might be repeated between 6 and 10 times depending on the complexity of the </a:t>
            </a:r>
            <a:r>
              <a:rPr lang="en-US" sz="2800" dirty="0" smtClean="0"/>
              <a:t>evaluation context</a:t>
            </a:r>
            <a:r>
              <a:rPr lang="en-US" sz="2800" dirty="0"/>
              <a:t>.</a:t>
            </a:r>
          </a:p>
          <a:p>
            <a:pPr>
              <a:lnSpc>
                <a:spcPct val="80000"/>
              </a:lnSpc>
              <a:buFontTx/>
              <a:buNone/>
            </a:pPr>
            <a:r>
              <a:rPr lang="en-US" sz="2800" dirty="0"/>
              <a:t>(Heron &amp; Reason, 2006).</a:t>
            </a:r>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Transformative MM and PAR</a:t>
            </a:r>
          </a:p>
        </p:txBody>
      </p:sp>
      <p:sp>
        <p:nvSpPr>
          <p:cNvPr id="13315" name="Rectangle 3"/>
          <p:cNvSpPr>
            <a:spLocks noGrp="1" noChangeArrowheads="1"/>
          </p:cNvSpPr>
          <p:nvPr>
            <p:ph sz="quarter" idx="1"/>
          </p:nvPr>
        </p:nvSpPr>
        <p:spPr/>
        <p:txBody>
          <a:bodyPr/>
          <a:lstStyle/>
          <a:p>
            <a:pPr>
              <a:buFontTx/>
              <a:buNone/>
            </a:pPr>
            <a:r>
              <a:rPr lang="en-US"/>
              <a:t>Greenwood and Levine (2007) summarize: “Surveys, statistical analyses, interviews, focus groups, ethnographies, and life histories are all acceptable, if the reason for deploying them has been agreed upon by the AR collaborators and if they are used in a way that does not oppress the participants” (p. 6).</a:t>
            </a:r>
          </a:p>
          <a:p>
            <a:endParaRPr lang="en-US"/>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a:t>Questions for Thought: Design</a:t>
            </a:r>
          </a:p>
        </p:txBody>
      </p:sp>
      <p:sp>
        <p:nvSpPr>
          <p:cNvPr id="14339" name="Rectangle 3"/>
          <p:cNvSpPr>
            <a:spLocks noGrp="1" noChangeArrowheads="1"/>
          </p:cNvSpPr>
          <p:nvPr>
            <p:ph sz="quarter" idx="1"/>
          </p:nvPr>
        </p:nvSpPr>
        <p:spPr/>
        <p:txBody>
          <a:bodyPr/>
          <a:lstStyle/>
          <a:p>
            <a:r>
              <a:rPr lang="en-US"/>
              <a:t>What is your reaction to the idea that one group will receive an intervention and another group will not?</a:t>
            </a:r>
          </a:p>
          <a:p>
            <a:r>
              <a:rPr lang="en-US"/>
              <a:t>Under what circumstances would you accept that format as an ethical course of action?</a:t>
            </a:r>
          </a:p>
          <a:p>
            <a:r>
              <a:rPr lang="en-US"/>
              <a:t>What other alternatives are possible?</a:t>
            </a:r>
          </a:p>
          <a:p>
            <a:pPr>
              <a:buFontTx/>
              <a:buNone/>
            </a:pPr>
            <a:r>
              <a:rPr lang="en-US"/>
              <a:t>(Mertens, 2009, TRE, p. 197)</a:t>
            </a:r>
          </a:p>
          <a:p>
            <a:endParaRPr lang="en-US"/>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Analysis and MM</a:t>
            </a:r>
            <a:endParaRPr lang="en-US" dirty="0"/>
          </a:p>
        </p:txBody>
      </p:sp>
      <p:sp>
        <p:nvSpPr>
          <p:cNvPr id="3" name="Content Placeholder 2"/>
          <p:cNvSpPr>
            <a:spLocks noGrp="1"/>
          </p:cNvSpPr>
          <p:nvPr>
            <p:ph sz="quarter" idx="1"/>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Outputs &amp; Impacts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Inputs</a:t>
            </a:r>
            <a:r>
              <a:rPr lang="en-US" dirty="0" smtClean="0"/>
              <a:t> </a:t>
            </a:r>
            <a:r>
              <a:rPr lang="en-US" b="1" dirty="0"/>
              <a:t>—&gt;</a:t>
            </a:r>
            <a:r>
              <a:rPr lang="en-US" dirty="0" smtClean="0"/>
              <a:t> </a:t>
            </a:r>
            <a:r>
              <a:rPr lang="en-US" b="1" dirty="0"/>
              <a:t>Activities</a:t>
            </a:r>
            <a:r>
              <a:rPr lang="en-US" dirty="0" smtClean="0"/>
              <a:t> </a:t>
            </a:r>
            <a:r>
              <a:rPr lang="en-US" b="1" dirty="0"/>
              <a:t>—&gt;</a:t>
            </a:r>
            <a:r>
              <a:rPr lang="en-US" dirty="0" smtClean="0"/>
              <a:t> </a:t>
            </a:r>
            <a:r>
              <a:rPr lang="en-US" b="1" dirty="0">
                <a:hlinkClick r:id="rId2" tooltip="Glossary: Outputs"/>
              </a:rPr>
              <a:t>Outputs</a:t>
            </a:r>
            <a:r>
              <a:rPr lang="en-US" dirty="0" smtClean="0"/>
              <a:t> </a:t>
            </a:r>
            <a:r>
              <a:rPr lang="en-US" b="1" dirty="0"/>
              <a:t>—&gt;</a:t>
            </a:r>
            <a:r>
              <a:rPr lang="en-US" dirty="0" smtClean="0"/>
              <a:t> </a:t>
            </a:r>
            <a:r>
              <a:rPr lang="en-US" b="1" dirty="0">
                <a:hlinkClick r:id="rId3" tooltip="Glossary: Outcome"/>
              </a:rPr>
              <a:t>Outcomes</a:t>
            </a:r>
            <a:r>
              <a:rPr lang="en-US" dirty="0" smtClean="0"/>
              <a:t> </a:t>
            </a:r>
            <a:r>
              <a:rPr lang="en-US" b="1" dirty="0"/>
              <a:t>—&gt;</a:t>
            </a:r>
            <a:r>
              <a:rPr lang="en-US" dirty="0" smtClean="0"/>
              <a:t> </a:t>
            </a:r>
            <a:r>
              <a:rPr lang="en-US" b="1" dirty="0" smtClean="0">
                <a:hlinkClick r:id="rId4" tooltip="Glossary: Impact"/>
              </a:rPr>
              <a:t>Impacts</a:t>
            </a:r>
            <a:endParaRPr lang="en-US" b="1" dirty="0" smtClean="0"/>
          </a:p>
          <a:p>
            <a:r>
              <a:rPr lang="en-US" dirty="0" smtClean="0"/>
              <a:t>Outputs</a:t>
            </a:r>
            <a:r>
              <a:rPr lang="en-US" b="1" dirty="0" smtClean="0"/>
              <a:t> </a:t>
            </a:r>
            <a:r>
              <a:rPr lang="en-US" dirty="0" smtClean="0"/>
              <a:t>are the products, services, and capacities that result from the completion of activities </a:t>
            </a:r>
          </a:p>
          <a:p>
            <a:r>
              <a:rPr lang="en-US" dirty="0" smtClean="0"/>
              <a:t>Outcomes</a:t>
            </a:r>
            <a:r>
              <a:rPr lang="en-US" b="1" dirty="0" smtClean="0"/>
              <a:t> </a:t>
            </a:r>
            <a:r>
              <a:rPr lang="en-US" dirty="0" smtClean="0"/>
              <a:t>are the intended or achieved short-term and medium-term effects of an intervention’s outputs, usually requiring the collective effort of partners. </a:t>
            </a:r>
          </a:p>
          <a:p>
            <a:r>
              <a:rPr lang="en-US" dirty="0" smtClean="0"/>
              <a:t>Impacts</a:t>
            </a:r>
            <a:r>
              <a:rPr lang="en-US" b="1" dirty="0" smtClean="0"/>
              <a:t> </a:t>
            </a:r>
            <a:r>
              <a:rPr lang="en-US" dirty="0" smtClean="0"/>
              <a:t>are the long term effects or change to which the </a:t>
            </a:r>
            <a:r>
              <a:rPr lang="en-US" dirty="0" err="1" smtClean="0"/>
              <a:t>programme</a:t>
            </a:r>
            <a:r>
              <a:rPr lang="en-US" dirty="0" smtClean="0"/>
              <a:t>, through collective effort with partners, will contribute.</a:t>
            </a:r>
          </a:p>
          <a:p>
            <a:pPr>
              <a:buNone/>
            </a:pPr>
            <a:r>
              <a:rPr lang="en-US" b="1" dirty="0" smtClean="0"/>
              <a:t>GE/HR evaluation: how did the </a:t>
            </a:r>
            <a:r>
              <a:rPr lang="en-US" b="1" dirty="0" err="1" smtClean="0"/>
              <a:t>programme</a:t>
            </a:r>
            <a:r>
              <a:rPr lang="en-US" b="1" dirty="0" smtClean="0"/>
              <a:t> contribute to GE and HR?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0" y="274638"/>
            <a:ext cx="8229600" cy="1143000"/>
          </a:xfrm>
          <a:noFill/>
        </p:spPr>
        <p:txBody>
          <a:bodyPr/>
          <a:lstStyle/>
          <a:p>
            <a:pPr eaLnBrk="1" hangingPunct="1"/>
            <a:r>
              <a:rPr lang="en-US" smtClean="0"/>
              <a:t>INDICATORS</a:t>
            </a:r>
          </a:p>
        </p:txBody>
      </p:sp>
      <p:sp>
        <p:nvSpPr>
          <p:cNvPr id="88067" name="Rectangle 3"/>
          <p:cNvSpPr>
            <a:spLocks noGrp="1" noChangeArrowheads="1"/>
          </p:cNvSpPr>
          <p:nvPr>
            <p:ph idx="4294967295"/>
          </p:nvPr>
        </p:nvSpPr>
        <p:spPr>
          <a:xfrm>
            <a:off x="0" y="1295400"/>
            <a:ext cx="8229600" cy="4724400"/>
          </a:xfrm>
        </p:spPr>
        <p:txBody>
          <a:bodyPr>
            <a:normAutofit/>
          </a:bodyPr>
          <a:lstStyle/>
          <a:p>
            <a:r>
              <a:rPr lang="en-US" sz="3000" smtClean="0">
                <a:solidFill>
                  <a:schemeClr val="tx1"/>
                </a:solidFill>
                <a:cs typeface="Times New Roman" pitchFamily="18" charset="0"/>
              </a:rPr>
              <a:t>Indicators are the means by which you determine progress towards a result or whether an expected result has been achieved. </a:t>
            </a:r>
          </a:p>
          <a:p>
            <a:pPr>
              <a:buFontTx/>
              <a:buNone/>
            </a:pPr>
            <a:r>
              <a:rPr lang="en-US" sz="3000" smtClean="0">
                <a:solidFill>
                  <a:schemeClr val="tx1"/>
                </a:solidFill>
                <a:cs typeface="Times New Roman" pitchFamily="18" charset="0"/>
              </a:rPr>
              <a:t> </a:t>
            </a:r>
          </a:p>
          <a:p>
            <a:r>
              <a:rPr lang="en-US" sz="3000" smtClean="0">
                <a:solidFill>
                  <a:schemeClr val="tx1"/>
                </a:solidFill>
                <a:cs typeface="Times New Roman" pitchFamily="18" charset="0"/>
              </a:rPr>
              <a:t>Developed for ALL levels of results </a:t>
            </a:r>
            <a:r>
              <a:rPr lang="en-US" sz="3000" smtClean="0">
                <a:solidFill>
                  <a:schemeClr val="tx1"/>
                </a:solidFill>
                <a:latin typeface="Arial" pitchFamily="34" charset="0"/>
                <a:cs typeface="Times New Roman" pitchFamily="18" charset="0"/>
              </a:rPr>
              <a:t>–</a:t>
            </a:r>
            <a:r>
              <a:rPr lang="en-US" sz="3000" smtClean="0">
                <a:solidFill>
                  <a:schemeClr val="tx1"/>
                </a:solidFill>
                <a:cs typeface="Times New Roman" pitchFamily="18" charset="0"/>
              </a:rPr>
              <a:t> outputs, outcomes &amp; impact</a:t>
            </a:r>
          </a:p>
          <a:p>
            <a:endParaRPr lang="en-US" sz="3000" smtClean="0">
              <a:solidFill>
                <a:schemeClr val="tx1"/>
              </a:solidFill>
              <a:cs typeface="Times New Roman" pitchFamily="18" charset="0"/>
            </a:endParaRPr>
          </a:p>
          <a:p>
            <a:r>
              <a:rPr lang="en-US" sz="3000" smtClean="0">
                <a:solidFill>
                  <a:schemeClr val="tx1"/>
                </a:solidFill>
                <a:cs typeface="Times New Roman" pitchFamily="18" charset="0"/>
              </a:rPr>
              <a:t>Indicators measure (quantitatively or qualitatively) the status of an expected result</a:t>
            </a:r>
            <a:endParaRPr lang="en-US" smtClean="0">
              <a:solidFill>
                <a:schemeClr val="tx1"/>
              </a:solidFill>
            </a:endParaRPr>
          </a:p>
        </p:txBody>
      </p:sp>
      <p:sp>
        <p:nvSpPr>
          <p:cNvPr id="88068"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5DBEE9A-F58F-4CFD-ACA3-050B7060CF8E}" type="slidenum">
              <a:rPr kumimoji="1" lang="en-US" sz="1400">
                <a:latin typeface="Gill Sans MT" pitchFamily="34" charset="0"/>
              </a:rPr>
              <a:pPr algn="r"/>
              <a:t>15</a:t>
            </a:fld>
            <a:endParaRPr kumimoji="1" lang="en-US" sz="1400">
              <a:latin typeface="Gill Sans MT" pitchFamily="34" charset="0"/>
            </a:endParaRPr>
          </a:p>
        </p:txBody>
      </p:sp>
      <p:sp>
        <p:nvSpPr>
          <p:cNvPr id="88069" name="Footer Placeholder 4"/>
          <p:cNvSpPr txBox="1">
            <a:spLocks noGrp="1"/>
          </p:cNvSpPr>
          <p:nvPr/>
        </p:nvSpPr>
        <p:spPr bwMode="auto">
          <a:xfrm>
            <a:off x="3124200" y="6248400"/>
            <a:ext cx="2895600" cy="476250"/>
          </a:xfrm>
          <a:prstGeom prst="rect">
            <a:avLst/>
          </a:prstGeom>
          <a:noFill/>
          <a:ln w="9525">
            <a:noFill/>
            <a:miter lim="800000"/>
            <a:headEnd/>
            <a:tailEnd/>
          </a:ln>
        </p:spPr>
        <p:txBody>
          <a:bodyPr/>
          <a:lstStyle/>
          <a:p>
            <a:pPr algn="ctr"/>
            <a:r>
              <a:rPr kumimoji="1" lang="en-US" sz="1400">
                <a:latin typeface="Gill Sans MT" pitchFamily="34" charset="0"/>
              </a:rPr>
              <a:t>Module 2-1</a:t>
            </a:r>
          </a:p>
        </p:txBody>
      </p:sp>
      <p:sp>
        <p:nvSpPr>
          <p:cNvPr id="88070" name="Text Box 1030"/>
          <p:cNvSpPr txBox="1">
            <a:spLocks noChangeArrowheads="1"/>
          </p:cNvSpPr>
          <p:nvPr/>
        </p:nvSpPr>
        <p:spPr bwMode="auto">
          <a:xfrm>
            <a:off x="609600" y="6248400"/>
            <a:ext cx="2065338" cy="274638"/>
          </a:xfrm>
          <a:prstGeom prst="rect">
            <a:avLst/>
          </a:prstGeom>
          <a:noFill/>
          <a:ln w="9525">
            <a:noFill/>
            <a:miter lim="800000"/>
            <a:headEnd/>
            <a:tailEnd/>
          </a:ln>
        </p:spPr>
        <p:txBody>
          <a:bodyPr wrap="none">
            <a:spAutoFit/>
          </a:bodyPr>
          <a:lstStyle/>
          <a:p>
            <a:pPr>
              <a:spcBef>
                <a:spcPct val="20000"/>
              </a:spcBef>
              <a:buClr>
                <a:schemeClr val="tx1"/>
              </a:buClr>
            </a:pPr>
            <a:r>
              <a:rPr lang="en-US" sz="1200">
                <a:latin typeface="Gill Sans MT" pitchFamily="34" charset="0"/>
              </a:rPr>
              <a:t>Source: UNIFEM RBM training</a:t>
            </a:r>
            <a:endParaRPr lang="en-CA" sz="1200">
              <a:latin typeface="Gill Sans MT" pitchFamily="34" charset="0"/>
            </a:endParaRPr>
          </a:p>
        </p:txBody>
      </p:sp>
      <p:sp>
        <p:nvSpPr>
          <p:cNvPr id="9" name="Footer Placeholder 8"/>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0" y="274638"/>
            <a:ext cx="8229600" cy="1143000"/>
          </a:xfrm>
          <a:noFill/>
        </p:spPr>
        <p:txBody>
          <a:bodyPr/>
          <a:lstStyle/>
          <a:p>
            <a:pPr eaLnBrk="1" hangingPunct="1"/>
            <a:r>
              <a:rPr lang="en-US" smtClean="0"/>
              <a:t>INDICATORS</a:t>
            </a:r>
          </a:p>
        </p:txBody>
      </p:sp>
      <p:sp>
        <p:nvSpPr>
          <p:cNvPr id="89091" name="Rectangle 3"/>
          <p:cNvSpPr>
            <a:spLocks noGrp="1" noChangeArrowheads="1"/>
          </p:cNvSpPr>
          <p:nvPr>
            <p:ph idx="4294967295"/>
          </p:nvPr>
        </p:nvSpPr>
        <p:spPr>
          <a:xfrm>
            <a:off x="0" y="1524000"/>
            <a:ext cx="8229600" cy="4724400"/>
          </a:xfrm>
        </p:spPr>
        <p:txBody>
          <a:bodyPr/>
          <a:lstStyle/>
          <a:p>
            <a:endParaRPr lang="en-US" sz="2400" smtClean="0">
              <a:solidFill>
                <a:schemeClr val="tx1"/>
              </a:solidFill>
              <a:cs typeface="Times New Roman" pitchFamily="18" charset="0"/>
            </a:endParaRPr>
          </a:p>
          <a:p>
            <a:r>
              <a:rPr lang="en-US" sz="2400" b="1" smtClean="0">
                <a:solidFill>
                  <a:srgbClr val="660066"/>
                </a:solidFill>
                <a:cs typeface="Times New Roman" pitchFamily="18" charset="0"/>
              </a:rPr>
              <a:t>Quantitative</a:t>
            </a:r>
            <a:r>
              <a:rPr lang="en-US" sz="2400" smtClean="0">
                <a:solidFill>
                  <a:schemeClr val="tx1"/>
                </a:solidFill>
                <a:cs typeface="Times New Roman" pitchFamily="18" charset="0"/>
              </a:rPr>
              <a:t>: focus on numbers &amp; counting (percentage of women and men in parliament, male and female wage rates, school enrolment for girls and boys)</a:t>
            </a:r>
          </a:p>
          <a:p>
            <a:endParaRPr lang="en-US" sz="2400" smtClean="0">
              <a:solidFill>
                <a:schemeClr val="tx1"/>
              </a:solidFill>
              <a:cs typeface="Times New Roman" pitchFamily="18" charset="0"/>
            </a:endParaRPr>
          </a:p>
          <a:p>
            <a:r>
              <a:rPr lang="en-US" sz="2400" b="1" smtClean="0">
                <a:solidFill>
                  <a:srgbClr val="660066"/>
                </a:solidFill>
                <a:cs typeface="Times New Roman" pitchFamily="18" charset="0"/>
              </a:rPr>
              <a:t>Qualitative</a:t>
            </a:r>
            <a:r>
              <a:rPr lang="en-US" sz="2400" smtClean="0">
                <a:solidFill>
                  <a:schemeClr val="tx1"/>
                </a:solidFill>
                <a:cs typeface="Times New Roman" pitchFamily="18" charset="0"/>
              </a:rPr>
              <a:t>: capture opinions, attitudes and feelings (nature of dissatisfaction, extent of increased awareness)</a:t>
            </a:r>
          </a:p>
          <a:p>
            <a:endParaRPr lang="en-US" sz="2400" smtClean="0">
              <a:solidFill>
                <a:schemeClr val="tx1"/>
              </a:solidFill>
              <a:cs typeface="Times New Roman" pitchFamily="18" charset="0"/>
            </a:endParaRPr>
          </a:p>
        </p:txBody>
      </p:sp>
      <p:sp>
        <p:nvSpPr>
          <p:cNvPr id="89092"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D79CF80-CFA0-45E9-9B89-D816B041E3D9}" type="slidenum">
              <a:rPr kumimoji="1" lang="en-US" sz="1400">
                <a:latin typeface="Gill Sans MT" pitchFamily="34" charset="0"/>
              </a:rPr>
              <a:pPr algn="r"/>
              <a:t>16</a:t>
            </a:fld>
            <a:endParaRPr kumimoji="1" lang="en-US" sz="1400">
              <a:latin typeface="Gill Sans MT" pitchFamily="34" charset="0"/>
            </a:endParaRPr>
          </a:p>
        </p:txBody>
      </p:sp>
      <p:sp>
        <p:nvSpPr>
          <p:cNvPr id="89093"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kumimoji="1" lang="en-US" sz="1400">
                <a:latin typeface="Gill Sans MT" pitchFamily="34" charset="0"/>
              </a:rPr>
              <a:t>Module 2-1</a:t>
            </a:r>
          </a:p>
        </p:txBody>
      </p:sp>
      <p:sp>
        <p:nvSpPr>
          <p:cNvPr id="89094" name="Rectangle 1030"/>
          <p:cNvSpPr>
            <a:spLocks noChangeArrowheads="1"/>
          </p:cNvSpPr>
          <p:nvPr/>
        </p:nvSpPr>
        <p:spPr bwMode="auto">
          <a:xfrm flipH="1" flipV="1">
            <a:off x="5105400" y="-2133600"/>
            <a:ext cx="212725" cy="366712"/>
          </a:xfrm>
          <a:prstGeom prst="rect">
            <a:avLst/>
          </a:prstGeom>
          <a:noFill/>
          <a:ln w="9525">
            <a:noFill/>
            <a:miter lim="800000"/>
            <a:headEnd/>
            <a:tailEnd/>
          </a:ln>
        </p:spPr>
        <p:txBody>
          <a:bodyPr rot="10800000">
            <a:spAutoFit/>
          </a:bodyPr>
          <a:lstStyle/>
          <a:p>
            <a:endParaRPr lang="en-CA"/>
          </a:p>
        </p:txBody>
      </p:sp>
      <p:sp>
        <p:nvSpPr>
          <p:cNvPr id="9" name="Footer Placeholder 8"/>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0" y="274638"/>
            <a:ext cx="8229600" cy="1143000"/>
          </a:xfrm>
          <a:noFill/>
        </p:spPr>
        <p:txBody>
          <a:bodyPr/>
          <a:lstStyle/>
          <a:p>
            <a:pPr eaLnBrk="1" hangingPunct="1"/>
            <a:r>
              <a:rPr lang="en-US" smtClean="0"/>
              <a:t>EXAMPLES</a:t>
            </a:r>
          </a:p>
        </p:txBody>
      </p:sp>
      <p:sp>
        <p:nvSpPr>
          <p:cNvPr id="90115" name="Rectangle 3"/>
          <p:cNvSpPr>
            <a:spLocks noGrp="1" noChangeArrowheads="1"/>
          </p:cNvSpPr>
          <p:nvPr>
            <p:ph idx="4294967295"/>
          </p:nvPr>
        </p:nvSpPr>
        <p:spPr>
          <a:xfrm>
            <a:off x="0" y="1447800"/>
            <a:ext cx="8229600" cy="4724400"/>
          </a:xfrm>
        </p:spPr>
        <p:txBody>
          <a:bodyPr/>
          <a:lstStyle/>
          <a:p>
            <a:pPr>
              <a:buFontTx/>
              <a:buNone/>
            </a:pPr>
            <a:r>
              <a:rPr lang="en-CA" b="1" smtClean="0">
                <a:solidFill>
                  <a:srgbClr val="660066"/>
                </a:solidFill>
                <a:latin typeface="Arial" pitchFamily="34" charset="0"/>
                <a:cs typeface="Times New Roman" pitchFamily="18" charset="0"/>
              </a:rPr>
              <a:t>Quantitative - </a:t>
            </a:r>
            <a:r>
              <a:rPr lang="en-CA" sz="2000" b="1" smtClean="0">
                <a:solidFill>
                  <a:schemeClr val="tx1"/>
                </a:solidFill>
                <a:latin typeface="Arial" pitchFamily="34" charset="0"/>
                <a:cs typeface="Times New Roman" pitchFamily="18" charset="0"/>
              </a:rPr>
              <a:t>Can be directly counted &amp; expressed as a number</a:t>
            </a:r>
          </a:p>
          <a:p>
            <a:pPr lvl="1"/>
            <a:r>
              <a:rPr lang="en-CA" sz="2000" b="1" smtClean="0">
                <a:solidFill>
                  <a:schemeClr val="tx1"/>
                </a:solidFill>
                <a:latin typeface="Arial" pitchFamily="34" charset="0"/>
                <a:cs typeface="Times New Roman" pitchFamily="18" charset="0"/>
              </a:rPr>
              <a:t>% of …   # of …   Frequency of …   Ratio of …   Amount of …</a:t>
            </a:r>
          </a:p>
          <a:p>
            <a:pPr lvl="1"/>
            <a:r>
              <a:rPr lang="en-CA" sz="2000" b="1" smtClean="0">
                <a:solidFill>
                  <a:schemeClr val="tx1"/>
                </a:solidFill>
                <a:latin typeface="Arial" pitchFamily="34" charset="0"/>
                <a:cs typeface="Times New Roman" pitchFamily="18" charset="0"/>
              </a:rPr>
              <a:t>Timeliness of</a:t>
            </a:r>
            <a:r>
              <a:rPr lang="en-CA" sz="2000" smtClean="0">
                <a:solidFill>
                  <a:schemeClr val="tx1"/>
                </a:solidFill>
                <a:latin typeface="Arial" pitchFamily="34" charset="0"/>
              </a:rPr>
              <a:t> </a:t>
            </a:r>
            <a:r>
              <a:rPr lang="en-CA" sz="2000" b="1" smtClean="0">
                <a:solidFill>
                  <a:schemeClr val="tx1"/>
                </a:solidFill>
                <a:latin typeface="Arial" pitchFamily="34" charset="0"/>
                <a:cs typeface="Times New Roman" pitchFamily="18" charset="0"/>
              </a:rPr>
              <a:t>…</a:t>
            </a:r>
          </a:p>
          <a:p>
            <a:pPr>
              <a:buFontTx/>
              <a:buNone/>
            </a:pPr>
            <a:r>
              <a:rPr lang="en-CA" sz="3000" b="1" smtClean="0">
                <a:solidFill>
                  <a:schemeClr val="tx1"/>
                </a:solidFill>
                <a:latin typeface="Arial" pitchFamily="34" charset="0"/>
                <a:cs typeface="Times New Roman" pitchFamily="18" charset="0"/>
              </a:rPr>
              <a:t>	</a:t>
            </a:r>
          </a:p>
          <a:p>
            <a:pPr>
              <a:buFontTx/>
              <a:buNone/>
            </a:pPr>
            <a:r>
              <a:rPr lang="en-CA" b="1" smtClean="0">
                <a:solidFill>
                  <a:srgbClr val="660066"/>
                </a:solidFill>
                <a:latin typeface="Arial" pitchFamily="34" charset="0"/>
                <a:cs typeface="Times New Roman" pitchFamily="18" charset="0"/>
              </a:rPr>
              <a:t>Qualitative - </a:t>
            </a:r>
            <a:r>
              <a:rPr lang="en-CA" sz="2000" b="1" smtClean="0">
                <a:solidFill>
                  <a:schemeClr val="tx1"/>
                </a:solidFill>
                <a:latin typeface="Arial" pitchFamily="34" charset="0"/>
                <a:cs typeface="Times New Roman" pitchFamily="18" charset="0"/>
              </a:rPr>
              <a:t>Involves perception </a:t>
            </a:r>
          </a:p>
          <a:p>
            <a:pPr>
              <a:buFontTx/>
              <a:buNone/>
            </a:pPr>
            <a:r>
              <a:rPr lang="en-CA" sz="2000" b="1" smtClean="0">
                <a:solidFill>
                  <a:schemeClr val="tx1"/>
                </a:solidFill>
                <a:latin typeface="Arial" pitchFamily="34" charset="0"/>
                <a:cs typeface="Times New Roman" pitchFamily="18" charset="0"/>
              </a:rPr>
              <a:t>     (can be expressed quantitatively or as narrative) 		</a:t>
            </a:r>
          </a:p>
          <a:p>
            <a:pPr lvl="1"/>
            <a:r>
              <a:rPr lang="en-CA" sz="2000" b="1" smtClean="0">
                <a:solidFill>
                  <a:schemeClr val="tx1"/>
                </a:solidFill>
                <a:latin typeface="Arial" pitchFamily="34" charset="0"/>
                <a:cs typeface="Times New Roman" pitchFamily="18" charset="0"/>
              </a:rPr>
              <a:t>Level of Satisfaction with …   Knowledge of … </a:t>
            </a:r>
          </a:p>
          <a:p>
            <a:pPr lvl="1"/>
            <a:r>
              <a:rPr lang="en-CA" sz="2000" b="1" smtClean="0">
                <a:solidFill>
                  <a:schemeClr val="tx1"/>
                </a:solidFill>
                <a:latin typeface="Arial" pitchFamily="34" charset="0"/>
                <a:cs typeface="Times New Roman" pitchFamily="18" charset="0"/>
              </a:rPr>
              <a:t>Ability to …   Appropriateness of...   Importance of …</a:t>
            </a:r>
          </a:p>
          <a:p>
            <a:pPr lvl="1"/>
            <a:r>
              <a:rPr lang="en-CA" sz="2000" b="1" smtClean="0">
                <a:solidFill>
                  <a:schemeClr val="tx1"/>
                </a:solidFill>
                <a:latin typeface="Arial" pitchFamily="34" charset="0"/>
                <a:cs typeface="Times New Roman" pitchFamily="18" charset="0"/>
              </a:rPr>
              <a:t>Use and usefulness of …</a:t>
            </a:r>
          </a:p>
        </p:txBody>
      </p:sp>
      <p:sp>
        <p:nvSpPr>
          <p:cNvPr id="90116"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FC9B876-27BF-47BE-B8CC-FD45964D6C0B}" type="slidenum">
              <a:rPr kumimoji="1" lang="en-US" sz="1400">
                <a:latin typeface="Gill Sans MT" pitchFamily="34" charset="0"/>
              </a:rPr>
              <a:pPr algn="r"/>
              <a:t>17</a:t>
            </a:fld>
            <a:endParaRPr kumimoji="1" lang="en-US" sz="1400">
              <a:latin typeface="Gill Sans MT" pitchFamily="34" charset="0"/>
            </a:endParaRPr>
          </a:p>
        </p:txBody>
      </p:sp>
      <p:sp>
        <p:nvSpPr>
          <p:cNvPr id="90117"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kumimoji="1" lang="en-US" sz="1400">
                <a:latin typeface="Gill Sans MT" pitchFamily="34" charset="0"/>
              </a:rPr>
              <a:t>Module 2-1</a:t>
            </a:r>
          </a:p>
        </p:txBody>
      </p:sp>
      <p:sp>
        <p:nvSpPr>
          <p:cNvPr id="90118" name="Rectangle 1030"/>
          <p:cNvSpPr>
            <a:spLocks noChangeArrowheads="1"/>
          </p:cNvSpPr>
          <p:nvPr/>
        </p:nvSpPr>
        <p:spPr bwMode="auto">
          <a:xfrm flipH="1" flipV="1">
            <a:off x="5105400" y="-2133600"/>
            <a:ext cx="212725" cy="366712"/>
          </a:xfrm>
          <a:prstGeom prst="rect">
            <a:avLst/>
          </a:prstGeom>
          <a:noFill/>
          <a:ln w="9525">
            <a:noFill/>
            <a:miter lim="800000"/>
            <a:headEnd/>
            <a:tailEnd/>
          </a:ln>
        </p:spPr>
        <p:txBody>
          <a:bodyPr rot="10800000">
            <a:spAutoFit/>
          </a:bodyPr>
          <a:lstStyle/>
          <a:p>
            <a:endParaRPr lang="en-CA"/>
          </a:p>
        </p:txBody>
      </p:sp>
      <p:sp>
        <p:nvSpPr>
          <p:cNvPr id="90119" name="Text Box 1031"/>
          <p:cNvSpPr txBox="1">
            <a:spLocks noChangeArrowheads="1"/>
          </p:cNvSpPr>
          <p:nvPr/>
        </p:nvSpPr>
        <p:spPr bwMode="auto">
          <a:xfrm>
            <a:off x="381000" y="6172200"/>
            <a:ext cx="2139950" cy="274638"/>
          </a:xfrm>
          <a:prstGeom prst="rect">
            <a:avLst/>
          </a:prstGeom>
          <a:noFill/>
          <a:ln w="9525">
            <a:noFill/>
            <a:miter lim="800000"/>
            <a:headEnd/>
            <a:tailEnd/>
          </a:ln>
        </p:spPr>
        <p:txBody>
          <a:bodyPr wrap="none">
            <a:spAutoFit/>
          </a:bodyPr>
          <a:lstStyle/>
          <a:p>
            <a:pPr>
              <a:spcBef>
                <a:spcPct val="20000"/>
              </a:spcBef>
              <a:buClr>
                <a:schemeClr val="tx1"/>
              </a:buClr>
            </a:pPr>
            <a:r>
              <a:rPr lang="en-US" sz="1200">
                <a:solidFill>
                  <a:srgbClr val="000000"/>
                </a:solidFill>
                <a:latin typeface="Gill Sans MT" pitchFamily="34" charset="0"/>
              </a:rPr>
              <a:t>Source: UNIFEM RBM Training.</a:t>
            </a:r>
            <a:endParaRPr lang="en-CA" sz="1200">
              <a:latin typeface="Gill Sans MT" pitchFamily="34" charset="0"/>
            </a:endParaRPr>
          </a:p>
        </p:txBody>
      </p:sp>
      <p:pic>
        <p:nvPicPr>
          <p:cNvPr id="90120" name="Picture 1032" descr="MCj02996910000[1]"/>
          <p:cNvPicPr>
            <a:picLocks noChangeAspect="1" noChangeArrowheads="1"/>
          </p:cNvPicPr>
          <p:nvPr/>
        </p:nvPicPr>
        <p:blipFill>
          <a:blip r:embed="rId3" cstate="print"/>
          <a:srcRect/>
          <a:stretch>
            <a:fillRect/>
          </a:stretch>
        </p:blipFill>
        <p:spPr bwMode="auto">
          <a:xfrm>
            <a:off x="6629400" y="2667000"/>
            <a:ext cx="1816100" cy="1412875"/>
          </a:xfrm>
          <a:prstGeom prst="rect">
            <a:avLst/>
          </a:prstGeom>
          <a:noFill/>
          <a:ln w="9525">
            <a:noFill/>
            <a:miter lim="800000"/>
            <a:headEnd/>
            <a:tailEnd/>
          </a:ln>
        </p:spPr>
      </p:pic>
      <p:sp>
        <p:nvSpPr>
          <p:cNvPr id="11" name="Footer Placeholder 10"/>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457200" y="76200"/>
            <a:ext cx="8686800" cy="1066800"/>
          </a:xfrm>
          <a:noFill/>
        </p:spPr>
        <p:txBody>
          <a:bodyPr>
            <a:normAutofit/>
          </a:bodyPr>
          <a:lstStyle/>
          <a:p>
            <a:pPr eaLnBrk="1" hangingPunct="1"/>
            <a:r>
              <a:rPr lang="en-US" smtClean="0"/>
              <a:t>GENDER SENSITIVE INDICATORS</a:t>
            </a:r>
          </a:p>
        </p:txBody>
      </p:sp>
      <p:sp>
        <p:nvSpPr>
          <p:cNvPr id="92163" name="Rectangle 3"/>
          <p:cNvSpPr>
            <a:spLocks noGrp="1" noChangeArrowheads="1"/>
          </p:cNvSpPr>
          <p:nvPr>
            <p:ph idx="4294967295"/>
          </p:nvPr>
        </p:nvSpPr>
        <p:spPr>
          <a:xfrm>
            <a:off x="0" y="1219200"/>
            <a:ext cx="8229600" cy="4724400"/>
          </a:xfrm>
        </p:spPr>
        <p:txBody>
          <a:bodyPr/>
          <a:lstStyle/>
          <a:p>
            <a:r>
              <a:rPr lang="en-US" smtClean="0">
                <a:solidFill>
                  <a:schemeClr val="tx1"/>
                </a:solidFill>
                <a:cs typeface="Times New Roman" pitchFamily="18" charset="0"/>
              </a:rPr>
              <a:t>Measures gender-related changes in society over time</a:t>
            </a:r>
          </a:p>
          <a:p>
            <a:endParaRPr lang="en-US" smtClean="0">
              <a:solidFill>
                <a:schemeClr val="tx1"/>
              </a:solidFill>
              <a:cs typeface="Times New Roman" pitchFamily="18" charset="0"/>
            </a:endParaRPr>
          </a:p>
          <a:p>
            <a:r>
              <a:rPr lang="en-US" smtClean="0">
                <a:solidFill>
                  <a:schemeClr val="tx1"/>
                </a:solidFill>
                <a:cs typeface="Times New Roman" pitchFamily="18" charset="0"/>
              </a:rPr>
              <a:t>Includes </a:t>
            </a:r>
          </a:p>
          <a:p>
            <a:pPr lvl="1"/>
            <a:r>
              <a:rPr lang="en-US" sz="2800" smtClean="0">
                <a:solidFill>
                  <a:schemeClr val="tx1"/>
                </a:solidFill>
                <a:cs typeface="Times New Roman" pitchFamily="18" charset="0"/>
              </a:rPr>
              <a:t>sex-disaggregated indicators that provide separate measures for women and men</a:t>
            </a:r>
          </a:p>
          <a:p>
            <a:pPr lvl="1"/>
            <a:r>
              <a:rPr lang="en-US" sz="2800" smtClean="0">
                <a:solidFill>
                  <a:schemeClr val="tx1"/>
                </a:solidFill>
                <a:cs typeface="Times New Roman" pitchFamily="18" charset="0"/>
              </a:rPr>
              <a:t>Indicators that are gender-specific to either women or men</a:t>
            </a:r>
            <a:endParaRPr lang="en-US" sz="2800" smtClean="0"/>
          </a:p>
          <a:p>
            <a:pPr>
              <a:buFont typeface="Wingdings" pitchFamily="2" charset="2"/>
              <a:buNone/>
            </a:pPr>
            <a:endParaRPr lang="en-US" smtClean="0"/>
          </a:p>
        </p:txBody>
      </p:sp>
      <p:sp>
        <p:nvSpPr>
          <p:cNvPr id="92164"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CD00721-2EC2-4567-BEDF-776C49BDC477}" type="slidenum">
              <a:rPr kumimoji="1" lang="en-US" sz="1400">
                <a:latin typeface="Gill Sans MT" pitchFamily="34" charset="0"/>
              </a:rPr>
              <a:pPr algn="r"/>
              <a:t>18</a:t>
            </a:fld>
            <a:endParaRPr kumimoji="1" lang="en-US" sz="1400">
              <a:latin typeface="Gill Sans MT" pitchFamily="34" charset="0"/>
            </a:endParaRPr>
          </a:p>
        </p:txBody>
      </p:sp>
      <p:sp>
        <p:nvSpPr>
          <p:cNvPr id="92165"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kumimoji="1" lang="en-US" sz="1400">
                <a:latin typeface="Gill Sans MT" pitchFamily="34" charset="0"/>
              </a:rPr>
              <a:t>Module 2-1</a:t>
            </a:r>
          </a:p>
        </p:txBody>
      </p:sp>
      <p:sp>
        <p:nvSpPr>
          <p:cNvPr id="92166" name="Text Box 6"/>
          <p:cNvSpPr txBox="1">
            <a:spLocks noChangeArrowheads="1"/>
          </p:cNvSpPr>
          <p:nvPr/>
        </p:nvSpPr>
        <p:spPr bwMode="auto">
          <a:xfrm>
            <a:off x="685800" y="6019800"/>
            <a:ext cx="1644650" cy="493713"/>
          </a:xfrm>
          <a:prstGeom prst="rect">
            <a:avLst/>
          </a:prstGeom>
          <a:noFill/>
          <a:ln w="9525">
            <a:noFill/>
            <a:miter lim="800000"/>
            <a:headEnd/>
            <a:tailEnd/>
          </a:ln>
        </p:spPr>
        <p:txBody>
          <a:bodyPr wrap="none">
            <a:spAutoFit/>
          </a:bodyPr>
          <a:lstStyle/>
          <a:p>
            <a:pPr>
              <a:spcBef>
                <a:spcPct val="20000"/>
              </a:spcBef>
              <a:buClr>
                <a:schemeClr val="tx1"/>
              </a:buClr>
              <a:buFont typeface="Wingdings" pitchFamily="2" charset="2"/>
              <a:buNone/>
            </a:pPr>
            <a:r>
              <a:rPr lang="en-US" sz="1200">
                <a:solidFill>
                  <a:srgbClr val="000000"/>
                </a:solidFill>
                <a:latin typeface="Gill Sans MT" pitchFamily="34" charset="0"/>
              </a:rPr>
              <a:t>Source: A. Moser. 2007</a:t>
            </a:r>
          </a:p>
          <a:p>
            <a:pPr>
              <a:spcBef>
                <a:spcPct val="20000"/>
              </a:spcBef>
              <a:buClr>
                <a:schemeClr val="tx1"/>
              </a:buClr>
              <a:buFont typeface="Wingdings" pitchFamily="2" charset="2"/>
              <a:buNone/>
            </a:pPr>
            <a:r>
              <a:rPr lang="en-US" sz="1200" i="1">
                <a:solidFill>
                  <a:srgbClr val="000000"/>
                </a:solidFill>
                <a:latin typeface="Gill Sans MT" pitchFamily="34" charset="0"/>
              </a:rPr>
              <a:t>Gender and Indicators</a:t>
            </a:r>
            <a:endParaRPr lang="en-CA" sz="1200">
              <a:latin typeface="Gill Sans MT" pitchFamily="34" charset="0"/>
            </a:endParaRPr>
          </a:p>
        </p:txBody>
      </p:sp>
      <p:sp>
        <p:nvSpPr>
          <p:cNvPr id="9" name="Footer Placeholder 8"/>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457200" y="76200"/>
            <a:ext cx="8686800" cy="1066800"/>
          </a:xfrm>
          <a:noFill/>
        </p:spPr>
        <p:txBody>
          <a:bodyPr/>
          <a:lstStyle/>
          <a:p>
            <a:pPr eaLnBrk="1" hangingPunct="1"/>
            <a:r>
              <a:rPr lang="en-US" smtClean="0"/>
              <a:t>HUMAN RIGHTS INDICATORS</a:t>
            </a:r>
          </a:p>
        </p:txBody>
      </p:sp>
      <p:sp>
        <p:nvSpPr>
          <p:cNvPr id="93187" name="Rectangle 3"/>
          <p:cNvSpPr>
            <a:spLocks noGrp="1" noChangeArrowheads="1"/>
          </p:cNvSpPr>
          <p:nvPr>
            <p:ph idx="4294967295"/>
          </p:nvPr>
        </p:nvSpPr>
        <p:spPr>
          <a:xfrm>
            <a:off x="0" y="1295400"/>
            <a:ext cx="8229600" cy="4724400"/>
          </a:xfrm>
        </p:spPr>
        <p:txBody>
          <a:bodyPr/>
          <a:lstStyle/>
          <a:p>
            <a:pPr>
              <a:buFontTx/>
              <a:buNone/>
            </a:pPr>
            <a:r>
              <a:rPr lang="en-US" smtClean="0"/>
              <a:t>Assess both state progress in guaranteeing human rights and individual programme adherence and promotion of rights.</a:t>
            </a:r>
          </a:p>
          <a:p>
            <a:pPr>
              <a:buFontTx/>
              <a:buNone/>
            </a:pPr>
            <a:endParaRPr lang="en-US" smtClean="0"/>
          </a:p>
          <a:p>
            <a:pPr>
              <a:buFontTx/>
              <a:buNone/>
            </a:pPr>
            <a:r>
              <a:rPr lang="en-US" smtClean="0"/>
              <a:t>HR indicators should measure:</a:t>
            </a:r>
          </a:p>
          <a:p>
            <a:pPr lvl="1"/>
            <a:r>
              <a:rPr lang="en-US" smtClean="0">
                <a:solidFill>
                  <a:schemeClr val="tx1"/>
                </a:solidFill>
                <a:cs typeface="Times New Roman" pitchFamily="18" charset="0"/>
              </a:rPr>
              <a:t>Improvements in the capacities of rights holders and duty bearers to realize rights</a:t>
            </a:r>
          </a:p>
          <a:p>
            <a:pPr lvl="1"/>
            <a:endParaRPr lang="en-US" smtClean="0">
              <a:solidFill>
                <a:schemeClr val="tx1"/>
              </a:solidFill>
              <a:cs typeface="Times New Roman" pitchFamily="18" charset="0"/>
            </a:endParaRPr>
          </a:p>
          <a:p>
            <a:pPr lvl="1"/>
            <a:r>
              <a:rPr lang="en-US" smtClean="0">
                <a:solidFill>
                  <a:schemeClr val="tx1"/>
                </a:solidFill>
                <a:cs typeface="Times New Roman" pitchFamily="18" charset="0"/>
              </a:rPr>
              <a:t>Improvements in the enjoyments of rights</a:t>
            </a:r>
            <a:r>
              <a:rPr lang="en-US" smtClean="0"/>
              <a:t>	</a:t>
            </a:r>
          </a:p>
        </p:txBody>
      </p:sp>
      <p:sp>
        <p:nvSpPr>
          <p:cNvPr id="93188"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820AE21-F91E-4971-9C3B-FB0D0E67A45D}" type="slidenum">
              <a:rPr kumimoji="1" lang="en-US" sz="1400">
                <a:latin typeface="Gill Sans MT" pitchFamily="34" charset="0"/>
              </a:rPr>
              <a:pPr algn="r"/>
              <a:t>19</a:t>
            </a:fld>
            <a:endParaRPr kumimoji="1" lang="en-US" sz="1400">
              <a:latin typeface="Gill Sans MT" pitchFamily="34" charset="0"/>
            </a:endParaRPr>
          </a:p>
        </p:txBody>
      </p:sp>
      <p:sp>
        <p:nvSpPr>
          <p:cNvPr id="93189"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kumimoji="1" lang="en-US" sz="1400">
                <a:latin typeface="Gill Sans MT" pitchFamily="34" charset="0"/>
              </a:rPr>
              <a:t>Module 2-1</a:t>
            </a:r>
          </a:p>
        </p:txBody>
      </p:sp>
      <p:sp>
        <p:nvSpPr>
          <p:cNvPr id="8" name="Footer Placeholder 7"/>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days together</a:t>
            </a:r>
            <a:endParaRPr lang="en-US" dirty="0"/>
          </a:p>
        </p:txBody>
      </p:sp>
      <p:sp>
        <p:nvSpPr>
          <p:cNvPr id="6" name="Footer Placeholder 5"/>
          <p:cNvSpPr>
            <a:spLocks noGrp="1"/>
          </p:cNvSpPr>
          <p:nvPr>
            <p:ph type="ftr" sz="quarter" idx="11"/>
          </p:nvPr>
        </p:nvSpPr>
        <p:spPr/>
        <p:txBody>
          <a:bodyPr/>
          <a:lstStyle/>
          <a:p>
            <a:r>
              <a:rPr lang="fi-FI" smtClean="0"/>
              <a:t>IPEN Almaty Kazakhstan July 2011 Mertens Mixed Methods</a:t>
            </a:r>
            <a:endParaRPr lang="en-US"/>
          </a:p>
        </p:txBody>
      </p:sp>
      <p:sp>
        <p:nvSpPr>
          <p:cNvPr id="3" name="Content Placeholder 2"/>
          <p:cNvSpPr>
            <a:spLocks noGrp="1"/>
          </p:cNvSpPr>
          <p:nvPr>
            <p:ph sz="quarter" idx="1"/>
          </p:nvPr>
        </p:nvSpPr>
        <p:spPr/>
        <p:txBody>
          <a:bodyPr>
            <a:normAutofit/>
          </a:bodyPr>
          <a:lstStyle/>
          <a:p>
            <a:pPr>
              <a:buNone/>
            </a:pPr>
            <a:r>
              <a:rPr lang="en-US" dirty="0" smtClean="0"/>
              <a:t>Day 1:  What is the role of the evaluator?</a:t>
            </a:r>
          </a:p>
          <a:p>
            <a:pPr>
              <a:buNone/>
            </a:pPr>
            <a:r>
              <a:rPr lang="en-US" dirty="0"/>
              <a:t>	</a:t>
            </a:r>
            <a:r>
              <a:rPr lang="en-US" dirty="0" smtClean="0"/>
              <a:t>	Overview of evaluation (Terms of Reference)</a:t>
            </a:r>
          </a:p>
          <a:p>
            <a:pPr>
              <a:buNone/>
            </a:pPr>
            <a:r>
              <a:rPr lang="en-US" dirty="0" smtClean="0"/>
              <a:t>		Transformative paradigm</a:t>
            </a:r>
            <a:endParaRPr lang="en-US" dirty="0" smtClean="0"/>
          </a:p>
          <a:p>
            <a:pPr>
              <a:buNone/>
            </a:pPr>
            <a:r>
              <a:rPr lang="en-US" dirty="0"/>
              <a:t>	</a:t>
            </a:r>
            <a:r>
              <a:rPr lang="en-US" dirty="0" smtClean="0"/>
              <a:t>	Diversity &amp; social justice; privilege</a:t>
            </a:r>
          </a:p>
          <a:p>
            <a:pPr>
              <a:buNone/>
            </a:pPr>
            <a:r>
              <a:rPr lang="en-US" dirty="0" smtClean="0"/>
              <a:t>		Cultural competence</a:t>
            </a:r>
          </a:p>
          <a:p>
            <a:pPr>
              <a:buNone/>
            </a:pPr>
            <a:r>
              <a:rPr lang="en-US" dirty="0" smtClean="0"/>
              <a:t>Day 2: Quantitative &amp; qualitative approaches</a:t>
            </a:r>
          </a:p>
          <a:p>
            <a:pPr>
              <a:buNone/>
            </a:pPr>
            <a:r>
              <a:rPr lang="en-US" dirty="0" smtClean="0"/>
              <a:t>Day 3: </a:t>
            </a:r>
            <a:r>
              <a:rPr lang="en-US" b="1" dirty="0" smtClean="0"/>
              <a:t>Mixed methods approaches</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6200"/>
            <a:ext cx="8686800" cy="1066800"/>
          </a:xfrm>
        </p:spPr>
        <p:txBody>
          <a:bodyPr>
            <a:normAutofit/>
          </a:bodyPr>
          <a:lstStyle/>
          <a:p>
            <a:r>
              <a:rPr lang="en-US" smtClean="0">
                <a:solidFill>
                  <a:schemeClr val="tx1"/>
                </a:solidFill>
              </a:rPr>
              <a:t>GE &amp; HR RESPONSIVE EVALUATION </a:t>
            </a:r>
          </a:p>
        </p:txBody>
      </p:sp>
      <p:sp>
        <p:nvSpPr>
          <p:cNvPr id="23556" name="Footer Placeholder 3"/>
          <p:cNvSpPr>
            <a:spLocks noGrp="1"/>
          </p:cNvSpPr>
          <p:nvPr>
            <p:ph type="ftr" sz="quarter" idx="11"/>
          </p:nvPr>
        </p:nvSpPr>
        <p:spPr>
          <a:xfrm>
            <a:off x="609600" y="6248206"/>
            <a:ext cx="6781800" cy="365125"/>
          </a:xfrm>
          <a:noFill/>
        </p:spPr>
        <p:txBody>
          <a:bodyPr/>
          <a:lstStyle/>
          <a:p>
            <a:r>
              <a:rPr lang="en-US" smtClean="0">
                <a:latin typeface="Gill Sans MT" pitchFamily="34" charset="0"/>
              </a:rPr>
              <a:t>IPEN Almaty Kazakhstan July 2011 Mertens Mixed Methods</a:t>
            </a:r>
            <a:endParaRPr lang="en-US" smtClean="0">
              <a:latin typeface="Gill Sans MT" pitchFamily="34" charset="0"/>
            </a:endParaRPr>
          </a:p>
        </p:txBody>
      </p:sp>
      <p:sp>
        <p:nvSpPr>
          <p:cNvPr id="23555" name="Content Placeholder 2"/>
          <p:cNvSpPr>
            <a:spLocks noGrp="1"/>
          </p:cNvSpPr>
          <p:nvPr>
            <p:ph sz="quarter" idx="1"/>
          </p:nvPr>
        </p:nvSpPr>
        <p:spPr>
          <a:xfrm>
            <a:off x="428625" y="1600200"/>
            <a:ext cx="8229600" cy="4648200"/>
          </a:xfrm>
        </p:spPr>
        <p:txBody>
          <a:bodyPr>
            <a:normAutofit lnSpcReduction="10000"/>
          </a:bodyPr>
          <a:lstStyle/>
          <a:p>
            <a:pPr>
              <a:buFontTx/>
              <a:buNone/>
            </a:pPr>
            <a:r>
              <a:rPr lang="en-US" b="1" dirty="0" smtClean="0">
                <a:solidFill>
                  <a:schemeClr val="tx1"/>
                </a:solidFill>
              </a:rPr>
              <a:t>Follow-Up and Use</a:t>
            </a:r>
            <a:r>
              <a:rPr lang="en-US" sz="2400" b="1" dirty="0" smtClean="0">
                <a:solidFill>
                  <a:schemeClr val="tx1"/>
                </a:solidFill>
              </a:rPr>
              <a:t>: </a:t>
            </a:r>
          </a:p>
          <a:p>
            <a:pPr>
              <a:buFontTx/>
              <a:buNone/>
            </a:pPr>
            <a:endParaRPr lang="en-US" sz="2400" b="1" dirty="0" smtClean="0">
              <a:solidFill>
                <a:schemeClr val="tx1"/>
              </a:solidFill>
            </a:endParaRPr>
          </a:p>
          <a:p>
            <a:r>
              <a:rPr lang="en-US" sz="2400" dirty="0" smtClean="0">
                <a:solidFill>
                  <a:schemeClr val="tx1"/>
                </a:solidFill>
              </a:rPr>
              <a:t>Dissemination strategies should make evaluation findings accessible and barrier-free to women, including both RHs and DBs  </a:t>
            </a:r>
          </a:p>
          <a:p>
            <a:pPr lvl="1"/>
            <a:r>
              <a:rPr lang="en-US" sz="2200" dirty="0" smtClean="0">
                <a:solidFill>
                  <a:schemeClr val="tx1"/>
                </a:solidFill>
              </a:rPr>
              <a:t>Targeting women’s organizations/networks and knowledge networks</a:t>
            </a:r>
          </a:p>
          <a:p>
            <a:pPr lvl="1"/>
            <a:r>
              <a:rPr lang="en-US" sz="2200" dirty="0" smtClean="0">
                <a:solidFill>
                  <a:schemeClr val="tx1"/>
                </a:solidFill>
              </a:rPr>
              <a:t>User-friendly language</a:t>
            </a:r>
          </a:p>
          <a:p>
            <a:pPr lvl="1"/>
            <a:r>
              <a:rPr lang="en-US" sz="2200" dirty="0" smtClean="0">
                <a:solidFill>
                  <a:schemeClr val="tx1"/>
                </a:solidFill>
              </a:rPr>
              <a:t>Stakeholder workshops that include women and other groups subject to discrimination (RHs &amp;DBs)</a:t>
            </a:r>
          </a:p>
          <a:p>
            <a:r>
              <a:rPr lang="en-US" sz="2400" dirty="0" smtClean="0">
                <a:solidFill>
                  <a:schemeClr val="tx1"/>
                </a:solidFill>
              </a:rPr>
              <a:t> Management Response should be issued to ensure follow-up on key gender and human rights issues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Footer Placeholder 3"/>
          <p:cNvSpPr>
            <a:spLocks noGrp="1"/>
          </p:cNvSpPr>
          <p:nvPr>
            <p:ph type="ftr" sz="quarter" idx="11"/>
          </p:nvPr>
        </p:nvSpPr>
        <p:spPr>
          <a:noFill/>
        </p:spPr>
        <p:txBody>
          <a:bodyPr/>
          <a:lstStyle/>
          <a:p>
            <a:r>
              <a:rPr lang="en-US" smtClean="0">
                <a:latin typeface="Gill Sans MT" pitchFamily="34" charset="0"/>
              </a:rPr>
              <a:t>IPEN Almaty Kazakhstan July 2011 Mertens Mixed Methods</a:t>
            </a:r>
            <a:endParaRPr lang="en-US" smtClean="0">
              <a:latin typeface="Gill Sans MT" pitchFamily="34" charset="0"/>
            </a:endParaRPr>
          </a:p>
        </p:txBody>
      </p:sp>
      <p:sp>
        <p:nvSpPr>
          <p:cNvPr id="94212" name="Rectangle 8"/>
          <p:cNvSpPr>
            <a:spLocks noGrp="1" noChangeArrowheads="1"/>
          </p:cNvSpPr>
          <p:nvPr>
            <p:ph type="title" idx="4294967295"/>
          </p:nvPr>
        </p:nvSpPr>
        <p:spPr>
          <a:xfrm>
            <a:off x="0" y="76200"/>
            <a:ext cx="8001000" cy="1066800"/>
          </a:xfrm>
        </p:spPr>
        <p:txBody>
          <a:bodyPr/>
          <a:lstStyle/>
          <a:p>
            <a:r>
              <a:rPr lang="en-US" smtClean="0"/>
              <a:t>EXAMPLE INDICATORS</a:t>
            </a:r>
          </a:p>
        </p:txBody>
      </p:sp>
      <p:sp>
        <p:nvSpPr>
          <p:cNvPr id="94213" name="Rectangle 10"/>
          <p:cNvSpPr>
            <a:spLocks noGrp="1" noChangeArrowheads="1"/>
          </p:cNvSpPr>
          <p:nvPr>
            <p:ph type="body" idx="4294967295"/>
          </p:nvPr>
        </p:nvSpPr>
        <p:spPr>
          <a:xfrm>
            <a:off x="0" y="1600200"/>
            <a:ext cx="8229600" cy="4525963"/>
          </a:xfrm>
        </p:spPr>
        <p:txBody>
          <a:bodyPr>
            <a:normAutofit/>
          </a:bodyPr>
          <a:lstStyle/>
          <a:p>
            <a:pPr>
              <a:buFontTx/>
              <a:buNone/>
            </a:pPr>
            <a:r>
              <a:rPr lang="en-US" b="1" smtClean="0">
                <a:solidFill>
                  <a:srgbClr val="660066"/>
                </a:solidFill>
              </a:rPr>
              <a:t>Outcome indicator</a:t>
            </a:r>
            <a:r>
              <a:rPr lang="en-US" smtClean="0"/>
              <a:t>: Evidence of changes in the capability of ministries of xxx  to formulate and implement policies responsive to indigenous women </a:t>
            </a:r>
          </a:p>
          <a:p>
            <a:endParaRPr lang="en-US" smtClean="0"/>
          </a:p>
          <a:p>
            <a:pPr>
              <a:buFontTx/>
              <a:buNone/>
            </a:pPr>
            <a:r>
              <a:rPr lang="en-US" b="1" smtClean="0">
                <a:solidFill>
                  <a:srgbClr val="660066"/>
                </a:solidFill>
              </a:rPr>
              <a:t>Output indicator</a:t>
            </a:r>
            <a:r>
              <a:rPr lang="en-US" smtClean="0"/>
              <a:t>: Capacity assessments (focusing on individual competencies within ministries of xxx) indicating increase in relevant knowledge, skills and attitudes   within key public institutions </a:t>
            </a:r>
          </a:p>
        </p:txBody>
      </p:sp>
      <p:sp>
        <p:nvSpPr>
          <p:cNvPr id="94214" name="Rectangle 9"/>
          <p:cNvSpPr>
            <a:spLocks noChangeArrowheads="1"/>
          </p:cNvSpPr>
          <p:nvPr/>
        </p:nvSpPr>
        <p:spPr bwMode="auto">
          <a:xfrm>
            <a:off x="5889625" y="2000250"/>
            <a:ext cx="184150" cy="366713"/>
          </a:xfrm>
          <a:prstGeom prst="rect">
            <a:avLst/>
          </a:prstGeom>
          <a:noFill/>
          <a:ln w="9525">
            <a:noFill/>
            <a:miter lim="800000"/>
            <a:headEnd/>
            <a:tailEnd/>
          </a:ln>
        </p:spPr>
        <p:txBody>
          <a:bodyPr wrap="none">
            <a:spAutoFit/>
          </a:bodyPr>
          <a:lstStyle/>
          <a:p>
            <a:endParaRPr lang="en-CA"/>
          </a:p>
        </p:txBody>
      </p:sp>
      <p:pic>
        <p:nvPicPr>
          <p:cNvPr id="94215" name="Picture 41" descr="MCj02996910000[1]"/>
          <p:cNvPicPr>
            <a:picLocks noChangeAspect="1" noChangeArrowheads="1"/>
          </p:cNvPicPr>
          <p:nvPr/>
        </p:nvPicPr>
        <p:blipFill>
          <a:blip r:embed="rId3" cstate="print"/>
          <a:srcRect/>
          <a:stretch>
            <a:fillRect/>
          </a:stretch>
        </p:blipFill>
        <p:spPr bwMode="auto">
          <a:xfrm>
            <a:off x="6400800" y="4724400"/>
            <a:ext cx="18161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GE/HR Indicators</a:t>
            </a:r>
            <a:endParaRPr lang="en-US" dirty="0"/>
          </a:p>
        </p:txBody>
      </p:sp>
      <p:sp>
        <p:nvSpPr>
          <p:cNvPr id="3" name="Content Placeholder 2"/>
          <p:cNvSpPr>
            <a:spLocks noGrp="1"/>
          </p:cNvSpPr>
          <p:nvPr>
            <p:ph idx="1"/>
          </p:nvPr>
        </p:nvSpPr>
        <p:spPr/>
        <p:txBody>
          <a:bodyPr/>
          <a:lstStyle/>
          <a:p>
            <a:r>
              <a:rPr lang="en-US" dirty="0" smtClean="0"/>
              <a:t>proportion of target group by sex aware of the benefits of birth registration, </a:t>
            </a:r>
          </a:p>
          <a:p>
            <a:r>
              <a:rPr lang="en-US" dirty="0" smtClean="0"/>
              <a:t>employment to population ratio by age and sex, </a:t>
            </a:r>
          </a:p>
          <a:p>
            <a:r>
              <a:rPr lang="en-US" dirty="0" smtClean="0"/>
              <a:t>gross primary graduation ratio by sex, </a:t>
            </a:r>
          </a:p>
          <a:p>
            <a:r>
              <a:rPr lang="en-US" dirty="0" smtClean="0"/>
              <a:t>percentage of women in parliament.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457200" y="152400"/>
            <a:ext cx="8001000" cy="914400"/>
          </a:xfrm>
        </p:spPr>
        <p:txBody>
          <a:bodyPr/>
          <a:lstStyle/>
          <a:p>
            <a:pPr eaLnBrk="1" hangingPunct="1"/>
            <a:r>
              <a:rPr lang="en-US" sz="3200" smtClean="0"/>
              <a:t>“REALITY CHECK”</a:t>
            </a:r>
          </a:p>
        </p:txBody>
      </p:sp>
      <p:sp>
        <p:nvSpPr>
          <p:cNvPr id="95237" name="Footer Placeholder 4"/>
          <p:cNvSpPr>
            <a:spLocks noGrp="1"/>
          </p:cNvSpPr>
          <p:nvPr>
            <p:ph type="ftr" sz="quarter" idx="11"/>
          </p:nvPr>
        </p:nvSpPr>
        <p:spPr>
          <a:noFill/>
        </p:spPr>
        <p:txBody>
          <a:bodyPr/>
          <a:lstStyle/>
          <a:p>
            <a:r>
              <a:rPr lang="en-US" smtClean="0">
                <a:latin typeface="Gill Sans MT" pitchFamily="34" charset="0"/>
              </a:rPr>
              <a:t>IPEN Almaty Kazakhstan July 2011 Mertens Mixed Methods</a:t>
            </a:r>
            <a:endParaRPr lang="en-US" smtClean="0">
              <a:latin typeface="Gill Sans MT" pitchFamily="34" charset="0"/>
            </a:endParaRPr>
          </a:p>
        </p:txBody>
      </p:sp>
      <p:sp>
        <p:nvSpPr>
          <p:cNvPr id="95235" name="Content Placeholder 2"/>
          <p:cNvSpPr>
            <a:spLocks noGrp="1"/>
          </p:cNvSpPr>
          <p:nvPr>
            <p:ph sz="quarter" idx="1"/>
          </p:nvPr>
        </p:nvSpPr>
        <p:spPr>
          <a:xfrm>
            <a:off x="533400" y="1143000"/>
            <a:ext cx="8229600" cy="4724400"/>
          </a:xfrm>
        </p:spPr>
        <p:txBody>
          <a:bodyPr>
            <a:normAutofit fontScale="92500" lnSpcReduction="10000"/>
          </a:bodyPr>
          <a:lstStyle/>
          <a:p>
            <a:pPr eaLnBrk="1" hangingPunct="1"/>
            <a:endParaRPr lang="en-US" smtClean="0"/>
          </a:p>
          <a:p>
            <a:pPr eaLnBrk="1" hangingPunct="1"/>
            <a:r>
              <a:rPr lang="en-US" smtClean="0">
                <a:solidFill>
                  <a:schemeClr val="tx1"/>
                </a:solidFill>
              </a:rPr>
              <a:t>Expense and making use of available data; are there too many indicators?</a:t>
            </a:r>
          </a:p>
          <a:p>
            <a:pPr eaLnBrk="1" hangingPunct="1"/>
            <a:r>
              <a:rPr lang="en-US" smtClean="0">
                <a:solidFill>
                  <a:schemeClr val="tx1"/>
                </a:solidFill>
              </a:rPr>
              <a:t>Unrelenting pull to quantitative measures - need a balance of qualitative and quantitative data</a:t>
            </a:r>
          </a:p>
          <a:p>
            <a:pPr eaLnBrk="1" hangingPunct="1"/>
            <a:r>
              <a:rPr lang="en-US" smtClean="0">
                <a:solidFill>
                  <a:schemeClr val="tx1"/>
                </a:solidFill>
              </a:rPr>
              <a:t>Proxy indicators, where measurement takes an more indirect path</a:t>
            </a:r>
          </a:p>
          <a:p>
            <a:r>
              <a:rPr lang="en-US" smtClean="0">
                <a:solidFill>
                  <a:schemeClr val="tx1"/>
                </a:solidFill>
              </a:rPr>
              <a:t>Indicators should be disaggregated, as much as possible, by sex, race, ethnicity, age, geographic area </a:t>
            </a:r>
          </a:p>
          <a:p>
            <a:pPr eaLnBrk="1" hangingPunct="1"/>
            <a:r>
              <a:rPr lang="en-US" smtClean="0">
                <a:solidFill>
                  <a:schemeClr val="tx1"/>
                </a:solidFill>
              </a:rPr>
              <a:t>Indicators do not exist in a vacuum and must be tied to a result.</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228600" y="76200"/>
            <a:ext cx="8763000" cy="1066800"/>
          </a:xfrm>
        </p:spPr>
        <p:txBody>
          <a:bodyPr>
            <a:normAutofit/>
          </a:bodyPr>
          <a:lstStyle/>
          <a:p>
            <a:r>
              <a:rPr lang="en-CA" smtClean="0"/>
              <a:t>EXERCISE: DEVELOP INDICATORS</a:t>
            </a:r>
          </a:p>
        </p:txBody>
      </p:sp>
      <p:sp>
        <p:nvSpPr>
          <p:cNvPr id="104452" name="Footer Placeholder 3"/>
          <p:cNvSpPr>
            <a:spLocks noGrp="1"/>
          </p:cNvSpPr>
          <p:nvPr>
            <p:ph type="ftr" sz="quarter" idx="11"/>
          </p:nvPr>
        </p:nvSpPr>
        <p:spPr>
          <a:noFill/>
        </p:spPr>
        <p:txBody>
          <a:bodyPr/>
          <a:lstStyle/>
          <a:p>
            <a:r>
              <a:rPr lang="en-US" smtClean="0">
                <a:latin typeface="Gill Sans MT" pitchFamily="34" charset="0"/>
              </a:rPr>
              <a:t>IPEN Almaty Kazakhstan July 2011 Mertens Mixed Methods</a:t>
            </a:r>
            <a:endParaRPr lang="en-US" smtClean="0">
              <a:latin typeface="Gill Sans MT" pitchFamily="34" charset="0"/>
            </a:endParaRPr>
          </a:p>
        </p:txBody>
      </p:sp>
      <p:sp>
        <p:nvSpPr>
          <p:cNvPr id="40963" name="Content Placeholder 2"/>
          <p:cNvSpPr>
            <a:spLocks noGrp="1"/>
          </p:cNvSpPr>
          <p:nvPr>
            <p:ph sz="quarter" idx="1"/>
          </p:nvPr>
        </p:nvSpPr>
        <p:spPr/>
        <p:txBody>
          <a:bodyPr/>
          <a:lstStyle/>
          <a:p>
            <a:pPr>
              <a:buFontTx/>
              <a:buNone/>
              <a:defRPr/>
            </a:pPr>
            <a:endParaRPr lang="en-CA" sz="3200" dirty="0" smtClean="0"/>
          </a:p>
          <a:p>
            <a:pPr>
              <a:buFontTx/>
              <a:buNone/>
              <a:defRPr/>
            </a:pPr>
            <a:r>
              <a:rPr lang="en-CA" sz="3200" dirty="0" smtClean="0"/>
              <a:t>	</a:t>
            </a:r>
            <a:r>
              <a:rPr lang="en-CA" sz="3200" dirty="0" smtClean="0"/>
              <a:t>Develop </a:t>
            </a:r>
            <a:r>
              <a:rPr lang="en-CA" sz="3200" b="1" u="sng" dirty="0" smtClean="0">
                <a:solidFill>
                  <a:srgbClr val="660066"/>
                </a:solidFill>
                <a:effectLst>
                  <a:outerShdw blurRad="38100" dist="38100" dir="2700000" algn="tl">
                    <a:srgbClr val="C0C0C0"/>
                  </a:outerShdw>
                </a:effectLst>
              </a:rPr>
              <a:t>two</a:t>
            </a:r>
            <a:r>
              <a:rPr lang="en-CA" sz="3200" dirty="0" smtClean="0">
                <a:solidFill>
                  <a:srgbClr val="660066"/>
                </a:solidFill>
                <a:effectLst>
                  <a:outerShdw blurRad="38100" dist="38100" dir="2700000" algn="tl">
                    <a:srgbClr val="C0C0C0"/>
                  </a:outerShdw>
                </a:effectLst>
              </a:rPr>
              <a:t> </a:t>
            </a:r>
            <a:r>
              <a:rPr lang="en-CA" sz="3200" b="1" dirty="0" smtClean="0">
                <a:solidFill>
                  <a:srgbClr val="660066"/>
                </a:solidFill>
                <a:effectLst>
                  <a:outerShdw blurRad="38100" dist="38100" dir="2700000" algn="tl">
                    <a:srgbClr val="C0C0C0"/>
                  </a:outerShdw>
                </a:effectLst>
              </a:rPr>
              <a:t>indicators</a:t>
            </a:r>
            <a:r>
              <a:rPr lang="en-CA" sz="3200" dirty="0" smtClean="0">
                <a:solidFill>
                  <a:srgbClr val="660066"/>
                </a:solidFill>
                <a:effectLst>
                  <a:outerShdw blurRad="38100" dist="38100" dir="2700000" algn="tl">
                    <a:srgbClr val="C0C0C0"/>
                  </a:outerShdw>
                </a:effectLst>
              </a:rPr>
              <a:t> </a:t>
            </a:r>
            <a:r>
              <a:rPr lang="en-CA" sz="3200" dirty="0" smtClean="0"/>
              <a:t>(one </a:t>
            </a:r>
            <a:r>
              <a:rPr lang="en-CA" sz="3200" u="sng" dirty="0" smtClean="0"/>
              <a:t>qualitative</a:t>
            </a:r>
            <a:r>
              <a:rPr lang="en-CA" sz="3200" dirty="0" smtClean="0"/>
              <a:t> and one </a:t>
            </a:r>
            <a:r>
              <a:rPr lang="en-CA" sz="3200" u="sng" dirty="0" smtClean="0"/>
              <a:t>quantitative</a:t>
            </a:r>
            <a:r>
              <a:rPr lang="en-CA" sz="3200" dirty="0" smtClean="0"/>
              <a:t>) for </a:t>
            </a:r>
            <a:r>
              <a:rPr lang="en-CA" dirty="0" smtClean="0"/>
              <a:t>the course example</a:t>
            </a:r>
            <a:r>
              <a:rPr lang="en-CA" sz="3200" dirty="0" smtClean="0">
                <a:solidFill>
                  <a:schemeClr val="tx1"/>
                </a:solidFill>
              </a:rPr>
              <a:t>.</a:t>
            </a:r>
            <a:endParaRPr lang="en-CA" sz="3200" dirty="0" smtClean="0">
              <a:solidFill>
                <a:schemeClr val="tx1"/>
              </a:solidFill>
            </a:endParaRPr>
          </a:p>
        </p:txBody>
      </p:sp>
      <p:pic>
        <p:nvPicPr>
          <p:cNvPr id="104454" name="Picture 1032" descr="MCj02996910000[1]"/>
          <p:cNvPicPr>
            <a:picLocks noChangeAspect="1" noChangeArrowheads="1"/>
          </p:cNvPicPr>
          <p:nvPr/>
        </p:nvPicPr>
        <p:blipFill>
          <a:blip r:embed="rId3" cstate="print"/>
          <a:srcRect/>
          <a:stretch>
            <a:fillRect/>
          </a:stretch>
        </p:blipFill>
        <p:spPr bwMode="auto">
          <a:xfrm>
            <a:off x="6324600" y="4419600"/>
            <a:ext cx="18161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Relevance Evaluation ?’s</a:t>
            </a:r>
            <a:endParaRPr lang="en-US" dirty="0"/>
          </a:p>
        </p:txBody>
      </p:sp>
      <p:sp>
        <p:nvSpPr>
          <p:cNvPr id="3" name="Content Placeholder 2"/>
          <p:cNvSpPr>
            <a:spLocks noGrp="1"/>
          </p:cNvSpPr>
          <p:nvPr>
            <p:ph idx="1"/>
          </p:nvPr>
        </p:nvSpPr>
        <p:spPr/>
        <p:txBody>
          <a:bodyPr/>
          <a:lstStyle/>
          <a:p>
            <a:r>
              <a:rPr lang="en-US" i="1" dirty="0" smtClean="0"/>
              <a:t>How well do the </a:t>
            </a:r>
            <a:r>
              <a:rPr lang="en-US" i="1" dirty="0" err="1" smtClean="0"/>
              <a:t>programme</a:t>
            </a:r>
            <a:r>
              <a:rPr lang="en-US" i="1" dirty="0" smtClean="0"/>
              <a:t> objectives target the identified rights and needs of male and female beneficiaries? </a:t>
            </a:r>
          </a:p>
          <a:p>
            <a:r>
              <a:rPr lang="en-US" i="1" dirty="0" smtClean="0"/>
              <a:t>What rights does the </a:t>
            </a:r>
            <a:r>
              <a:rPr lang="en-US" i="1" dirty="0" err="1" smtClean="0"/>
              <a:t>programme</a:t>
            </a:r>
            <a:r>
              <a:rPr lang="en-US" i="1" dirty="0" smtClean="0"/>
              <a:t> advance under CEDAW, the Millennium Development </a:t>
            </a:r>
            <a:r>
              <a:rPr lang="en-US" i="1" dirty="0" smtClean="0">
                <a:hlinkClick r:id="rId2" tooltip="Glossary: Goals"/>
              </a:rPr>
              <a:t>Goals</a:t>
            </a:r>
            <a:r>
              <a:rPr lang="en-US" i="1" dirty="0" smtClean="0"/>
              <a:t> and other international development commitments?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Evaluation Effectiveness ?’s</a:t>
            </a:r>
            <a:endParaRPr lang="en-US" dirty="0"/>
          </a:p>
        </p:txBody>
      </p:sp>
      <p:sp>
        <p:nvSpPr>
          <p:cNvPr id="3" name="Content Placeholder 2"/>
          <p:cNvSpPr>
            <a:spLocks noGrp="1"/>
          </p:cNvSpPr>
          <p:nvPr>
            <p:ph idx="1"/>
          </p:nvPr>
        </p:nvSpPr>
        <p:spPr/>
        <p:txBody>
          <a:bodyPr/>
          <a:lstStyle/>
          <a:p>
            <a:r>
              <a:rPr lang="en-US" dirty="0" smtClean="0"/>
              <a:t>To what extent have the objectives been achieved, and do the intended and unintended benefits meet fairly the needs of disadvantaged women? </a:t>
            </a:r>
          </a:p>
          <a:p>
            <a:r>
              <a:rPr lang="en-US" dirty="0" smtClean="0"/>
              <a:t>To what extent have the capacities of duty-bearers and rights-holders been strengthened?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Evaluation Efficiency ?’s</a:t>
            </a:r>
            <a:endParaRPr lang="en-US" dirty="0"/>
          </a:p>
        </p:txBody>
      </p:sp>
      <p:sp>
        <p:nvSpPr>
          <p:cNvPr id="3" name="Content Placeholder 2"/>
          <p:cNvSpPr>
            <a:spLocks noGrp="1"/>
          </p:cNvSpPr>
          <p:nvPr>
            <p:ph idx="1"/>
          </p:nvPr>
        </p:nvSpPr>
        <p:spPr/>
        <p:txBody>
          <a:bodyPr>
            <a:normAutofit/>
          </a:bodyPr>
          <a:lstStyle/>
          <a:p>
            <a:r>
              <a:rPr lang="en-US" i="1" dirty="0" smtClean="0"/>
              <a:t>Could the activities and </a:t>
            </a:r>
            <a:r>
              <a:rPr lang="en-US" i="1" dirty="0" smtClean="0">
                <a:hlinkClick r:id="rId2" tooltip="Glossary: Outputs"/>
              </a:rPr>
              <a:t>outputs</a:t>
            </a:r>
            <a:r>
              <a:rPr lang="en-US" i="1" dirty="0" smtClean="0"/>
              <a:t> have been delivered with fewer resources to the target populations without reducing their quality and quantity? </a:t>
            </a:r>
          </a:p>
          <a:p>
            <a:r>
              <a:rPr lang="en-US" i="1" dirty="0" smtClean="0"/>
              <a:t>How has the </a:t>
            </a:r>
            <a:r>
              <a:rPr lang="en-US" i="1" dirty="0" err="1" smtClean="0"/>
              <a:t>programme</a:t>
            </a:r>
            <a:r>
              <a:rPr lang="en-US" i="1" dirty="0" smtClean="0"/>
              <a:t> maximized partnerships in the delivery of the </a:t>
            </a:r>
            <a:r>
              <a:rPr lang="en-US" i="1" dirty="0" err="1" smtClean="0"/>
              <a:t>programme</a:t>
            </a:r>
            <a:r>
              <a:rPr lang="en-US" i="1" dirty="0" smtClean="0"/>
              <a:t>? </a:t>
            </a:r>
          </a:p>
          <a:p>
            <a:r>
              <a:rPr lang="en-US" i="1" dirty="0" smtClean="0"/>
              <a:t>Have UN Woman’s </a:t>
            </a:r>
            <a:r>
              <a:rPr lang="en-US" i="1" dirty="0" err="1" smtClean="0"/>
              <a:t>organisational</a:t>
            </a:r>
            <a:r>
              <a:rPr lang="en-US" i="1" dirty="0" smtClean="0"/>
              <a:t> structure, managerial support and coordination mechanisms effectively supported the delivery of the </a:t>
            </a:r>
            <a:r>
              <a:rPr lang="en-US" i="1" dirty="0" err="1" smtClean="0"/>
              <a:t>programme</a:t>
            </a:r>
            <a:r>
              <a:rPr lang="en-US" i="1"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Evaluation Impact ?’s</a:t>
            </a:r>
            <a:endParaRPr lang="en-US" dirty="0"/>
          </a:p>
        </p:txBody>
      </p:sp>
      <p:sp>
        <p:nvSpPr>
          <p:cNvPr id="3" name="Content Placeholder 2"/>
          <p:cNvSpPr>
            <a:spLocks noGrp="1"/>
          </p:cNvSpPr>
          <p:nvPr>
            <p:ph idx="1"/>
          </p:nvPr>
        </p:nvSpPr>
        <p:spPr/>
        <p:txBody>
          <a:bodyPr/>
          <a:lstStyle/>
          <a:p>
            <a:r>
              <a:rPr lang="en-US" i="1" dirty="0" smtClean="0"/>
              <a:t>To what extent have efforts been successful in stopping harmful and discriminatory practices against women? </a:t>
            </a:r>
          </a:p>
          <a:p>
            <a:r>
              <a:rPr lang="en-US" i="1" dirty="0" smtClean="0"/>
              <a:t>What is the evidence that the </a:t>
            </a:r>
            <a:r>
              <a:rPr lang="en-US" i="1" dirty="0" err="1" smtClean="0"/>
              <a:t>programme</a:t>
            </a:r>
            <a:r>
              <a:rPr lang="en-US" i="1" dirty="0" smtClean="0"/>
              <a:t> enabled the rights-holders to claim their rights more successfully and the duty-holders to perform their duties more efficiently?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Evaluation Sustainability ?’s</a:t>
            </a:r>
            <a:endParaRPr lang="en-US" dirty="0"/>
          </a:p>
        </p:txBody>
      </p:sp>
      <p:sp>
        <p:nvSpPr>
          <p:cNvPr id="3" name="Content Placeholder 2"/>
          <p:cNvSpPr>
            <a:spLocks noGrp="1"/>
          </p:cNvSpPr>
          <p:nvPr>
            <p:ph idx="1"/>
          </p:nvPr>
        </p:nvSpPr>
        <p:spPr/>
        <p:txBody>
          <a:bodyPr/>
          <a:lstStyle/>
          <a:p>
            <a:r>
              <a:rPr lang="en-US" i="1" dirty="0" smtClean="0"/>
              <a:t>Is the </a:t>
            </a:r>
            <a:r>
              <a:rPr lang="en-US" i="1" dirty="0" err="1" smtClean="0"/>
              <a:t>programme</a:t>
            </a:r>
            <a:r>
              <a:rPr lang="en-US" i="1" dirty="0" smtClean="0"/>
              <a:t> supported by national and local women’s </a:t>
            </a:r>
            <a:r>
              <a:rPr lang="en-US" i="1" dirty="0" err="1" smtClean="0"/>
              <a:t>organisations</a:t>
            </a:r>
            <a:r>
              <a:rPr lang="en-US" i="1" dirty="0" smtClean="0"/>
              <a:t>? </a:t>
            </a:r>
          </a:p>
          <a:p>
            <a:r>
              <a:rPr lang="en-US" i="1" dirty="0" smtClean="0"/>
              <a:t>Do these </a:t>
            </a:r>
            <a:r>
              <a:rPr lang="en-US" i="1" dirty="0" err="1" smtClean="0"/>
              <a:t>organisations</a:t>
            </a:r>
            <a:r>
              <a:rPr lang="en-US" i="1" dirty="0" smtClean="0"/>
              <a:t> demonstrate leadership commitment and technical capacity to continue to work with the </a:t>
            </a:r>
            <a:r>
              <a:rPr lang="en-US" i="1" dirty="0" err="1" smtClean="0"/>
              <a:t>programme</a:t>
            </a:r>
            <a:r>
              <a:rPr lang="en-US" i="1" dirty="0" smtClean="0"/>
              <a:t> or advocate for change?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Methods Options</a:t>
            </a:r>
          </a:p>
        </p:txBody>
      </p:sp>
      <p:sp>
        <p:nvSpPr>
          <p:cNvPr id="8195" name="Rectangle 3"/>
          <p:cNvSpPr>
            <a:spLocks noGrp="1" noChangeArrowheads="1"/>
          </p:cNvSpPr>
          <p:nvPr>
            <p:ph sz="quarter" idx="1"/>
          </p:nvPr>
        </p:nvSpPr>
        <p:spPr>
          <a:xfrm>
            <a:off x="381000" y="1600200"/>
            <a:ext cx="8305800" cy="5257800"/>
          </a:xfrm>
        </p:spPr>
        <p:txBody>
          <a:bodyPr>
            <a:normAutofit/>
          </a:bodyPr>
          <a:lstStyle/>
          <a:p>
            <a:pPr>
              <a:lnSpc>
                <a:spcPct val="80000"/>
              </a:lnSpc>
            </a:pPr>
            <a:r>
              <a:rPr lang="en-US" sz="2400" dirty="0"/>
              <a:t>Quantitative approaches such as experimental, quasi-experimental, causal-comparative, correlational, survey, and single-case designs</a:t>
            </a:r>
          </a:p>
          <a:p>
            <a:pPr>
              <a:lnSpc>
                <a:spcPct val="80000"/>
              </a:lnSpc>
            </a:pPr>
            <a:r>
              <a:rPr lang="en-US" sz="2400" dirty="0"/>
              <a:t>Qualitative approaches such as group processes (e.g., focus groups or some indigenous methods), case studies, ethnographic research, phenomenological research, and PAR</a:t>
            </a:r>
          </a:p>
          <a:p>
            <a:pPr>
              <a:lnSpc>
                <a:spcPct val="80000"/>
              </a:lnSpc>
            </a:pPr>
            <a:r>
              <a:rPr lang="en-US" sz="2400" dirty="0"/>
              <a:t>Gender analysis is a mixed-methods approach that provides a framework for transformative research and evaluation that has potential for transfer to other groups that experience discrimination.</a:t>
            </a:r>
          </a:p>
          <a:p>
            <a:pPr>
              <a:lnSpc>
                <a:spcPct val="80000"/>
              </a:lnSpc>
            </a:pPr>
            <a:r>
              <a:rPr lang="en-US" sz="2400" dirty="0"/>
              <a:t>Mixed methods are most likely to be the approach of choice because of the need to integrate community perspectives into the inquiry process, thus necessitating collection of qualitative data during the research or evaluation process. (Mertens, 2009, TRE, p. 165).</a:t>
            </a:r>
          </a:p>
          <a:p>
            <a:pPr>
              <a:lnSpc>
                <a:spcPct val="80000"/>
              </a:lnSpc>
            </a:pPr>
            <a:endParaRPr lang="en-US" sz="2400" dirty="0"/>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GE/HR ?’s</a:t>
            </a:r>
            <a:endParaRPr lang="en-US" dirty="0"/>
          </a:p>
        </p:txBody>
      </p:sp>
      <p:sp>
        <p:nvSpPr>
          <p:cNvPr id="3" name="Content Placeholder 2"/>
          <p:cNvSpPr>
            <a:spLocks noGrp="1"/>
          </p:cNvSpPr>
          <p:nvPr>
            <p:ph idx="1"/>
          </p:nvPr>
        </p:nvSpPr>
        <p:spPr>
          <a:xfrm>
            <a:off x="0" y="1524000"/>
            <a:ext cx="9144000" cy="5334000"/>
          </a:xfrm>
        </p:spPr>
        <p:txBody>
          <a:bodyPr>
            <a:normAutofit fontScale="92500" lnSpcReduction="10000"/>
          </a:bodyPr>
          <a:lstStyle/>
          <a:p>
            <a:r>
              <a:rPr lang="en-US" dirty="0" smtClean="0"/>
              <a:t>Equality and non-discrimination: </a:t>
            </a:r>
            <a:r>
              <a:rPr lang="en-US" i="1" dirty="0" smtClean="0"/>
              <a:t>Did the </a:t>
            </a:r>
            <a:r>
              <a:rPr lang="en-US" i="1" dirty="0" err="1" smtClean="0"/>
              <a:t>programme</a:t>
            </a:r>
            <a:r>
              <a:rPr lang="en-US" i="1" dirty="0" smtClean="0"/>
              <a:t> benefits affect equally men and women?</a:t>
            </a:r>
          </a:p>
          <a:p>
            <a:r>
              <a:rPr lang="en-US" dirty="0" smtClean="0"/>
              <a:t>Empowerment: </a:t>
            </a:r>
            <a:r>
              <a:rPr lang="en-US" i="1" dirty="0" smtClean="0"/>
              <a:t>Did the budget designate sufficient resources and level of effort to address the inclusion of disadvantaged or </a:t>
            </a:r>
            <a:r>
              <a:rPr lang="en-US" i="1" dirty="0" err="1" smtClean="0"/>
              <a:t>marginalised</a:t>
            </a:r>
            <a:r>
              <a:rPr lang="en-US" i="1" dirty="0" smtClean="0"/>
              <a:t> groups?</a:t>
            </a:r>
            <a:endParaRPr lang="en-US" dirty="0" smtClean="0"/>
          </a:p>
          <a:p>
            <a:r>
              <a:rPr lang="en-US" dirty="0" smtClean="0"/>
              <a:t>Accountability: </a:t>
            </a:r>
            <a:r>
              <a:rPr lang="en-US" i="1" dirty="0" smtClean="0"/>
              <a:t>Were monitoring data (disaggregated according to relevant criteria such as gender, age, ethnicity, location, and income) collected and used to adjust implementation?</a:t>
            </a:r>
            <a:endParaRPr lang="en-US" dirty="0" smtClean="0"/>
          </a:p>
          <a:p>
            <a:r>
              <a:rPr lang="en-US" dirty="0" smtClean="0"/>
              <a:t>Social transformation: </a:t>
            </a:r>
            <a:r>
              <a:rPr lang="en-US" i="1" dirty="0" smtClean="0"/>
              <a:t>Does the intervention’s theory of change include attention to GE and HR?</a:t>
            </a:r>
            <a:endParaRPr lang="en-US" dirty="0" smtClean="0"/>
          </a:p>
          <a:p>
            <a:r>
              <a:rPr lang="en-US" dirty="0" smtClean="0"/>
              <a:t>Participation and inclusion: </a:t>
            </a:r>
            <a:r>
              <a:rPr lang="en-US" i="1" dirty="0" smtClean="0"/>
              <a:t>Did the implementation make systematic and appropriate efforts to include women and men, and/or reach out to disadvantaged groups?</a:t>
            </a:r>
            <a:r>
              <a:rPr lang="en-US" dirty="0" smtClean="0"/>
              <a:t>  UN Women 2011</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GE/HR Evaluation Methods</a:t>
            </a:r>
            <a:endParaRPr lang="en-US" dirty="0"/>
          </a:p>
        </p:txBody>
      </p:sp>
      <p:sp>
        <p:nvSpPr>
          <p:cNvPr id="3" name="Content Placeholder 2"/>
          <p:cNvSpPr>
            <a:spLocks noGrp="1"/>
          </p:cNvSpPr>
          <p:nvPr>
            <p:ph idx="1"/>
          </p:nvPr>
        </p:nvSpPr>
        <p:spPr/>
        <p:txBody>
          <a:bodyPr/>
          <a:lstStyle/>
          <a:p>
            <a:r>
              <a:rPr lang="en-US" dirty="0" smtClean="0"/>
              <a:t>Avoid bias: selection of data collection methods &amp; in sampling methods </a:t>
            </a:r>
          </a:p>
          <a:p>
            <a:r>
              <a:rPr lang="en-US" dirty="0" smtClean="0"/>
              <a:t>Potential biases: Gender &amp; Power (sources able to contribute more easily because of privacy &amp; confidentiality issues ), Class or distance (favoring the more accessible)</a:t>
            </a:r>
          </a:p>
          <a:p>
            <a:r>
              <a:rPr lang="en-US" dirty="0" smtClean="0"/>
              <a:t>Plans for how to include marginalized groups</a:t>
            </a:r>
          </a:p>
          <a:p>
            <a:r>
              <a:rPr lang="en-US" dirty="0" smtClean="0"/>
              <a:t>Mixed methods: </a:t>
            </a:r>
            <a:r>
              <a:rPr lang="en-US" dirty="0" err="1" smtClean="0"/>
              <a:t>Quan</a:t>
            </a:r>
            <a:r>
              <a:rPr lang="en-US" dirty="0" smtClean="0"/>
              <a:t> &amp; </a:t>
            </a:r>
            <a:r>
              <a:rPr lang="en-US" dirty="0" err="1" smtClean="0"/>
              <a:t>Qual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Rigor applied to methods choices</a:t>
            </a:r>
            <a:endParaRPr lang="en-US" dirty="0"/>
          </a:p>
        </p:txBody>
      </p:sp>
      <p:sp>
        <p:nvSpPr>
          <p:cNvPr id="3" name="Content Placeholder 2"/>
          <p:cNvSpPr>
            <a:spLocks noGrp="1"/>
          </p:cNvSpPr>
          <p:nvPr>
            <p:ph sz="quarter" idx="1"/>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p:cNvSpPr>
            <a:spLocks noChangeArrowheads="1" noChangeShapeType="1" noTextEdit="1"/>
          </p:cNvSpPr>
          <p:nvPr/>
        </p:nvSpPr>
        <p:spPr bwMode="auto">
          <a:xfrm>
            <a:off x="1143000" y="381000"/>
            <a:ext cx="6819900" cy="838200"/>
          </a:xfrm>
          <a:prstGeom prst="rect">
            <a:avLst/>
          </a:prstGeom>
        </p:spPr>
        <p:txBody>
          <a:bodyPr wrap="none" fromWordArt="1">
            <a:prstTxWarp prst="textPlain">
              <a:avLst>
                <a:gd name="adj" fmla="val 50000"/>
              </a:avLst>
            </a:prstTxWarp>
          </a:bodyPr>
          <a:lstStyle/>
          <a:p>
            <a:pPr algn="ctr"/>
            <a:r>
              <a:rPr lang="en-US" sz="3600" kern="10" dirty="0">
                <a:ln w="9525" cap="sq">
                  <a:solidFill>
                    <a:srgbClr val="800000"/>
                  </a:solidFill>
                  <a:round/>
                  <a:headEnd type="none" w="sm" len="sm"/>
                  <a:tailEnd type="none" w="sm" len="sm"/>
                </a:ln>
                <a:solidFill>
                  <a:srgbClr val="CC3300"/>
                </a:solidFill>
                <a:latin typeface="Arial Black"/>
              </a:rPr>
              <a:t>Internal &amp; External Validity</a:t>
            </a:r>
          </a:p>
        </p:txBody>
      </p:sp>
      <p:sp>
        <p:nvSpPr>
          <p:cNvPr id="29699" name="Text Box 3"/>
          <p:cNvSpPr txBox="1">
            <a:spLocks noChangeArrowheads="1"/>
          </p:cNvSpPr>
          <p:nvPr/>
        </p:nvSpPr>
        <p:spPr bwMode="auto">
          <a:xfrm>
            <a:off x="762000" y="2286000"/>
            <a:ext cx="8001000" cy="822325"/>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a:latin typeface="Times New Roman" pitchFamily="18" charset="0"/>
              </a:rPr>
              <a:t>In the positivist tradition, there are two important tests of knowledge claims:</a:t>
            </a:r>
          </a:p>
        </p:txBody>
      </p:sp>
      <p:sp>
        <p:nvSpPr>
          <p:cNvPr id="31748" name="Text Box 4"/>
          <p:cNvSpPr txBox="1">
            <a:spLocks noChangeArrowheads="1"/>
          </p:cNvSpPr>
          <p:nvPr/>
        </p:nvSpPr>
        <p:spPr bwMode="auto">
          <a:xfrm>
            <a:off x="762000" y="3276600"/>
            <a:ext cx="7924800" cy="1187450"/>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pitchFamily="18" charset="0"/>
              </a:rPr>
              <a:t>1. Is the knowledge claim true in this situation?  Are the changes observed in the dependent variable due to the effect of the independent variable?   (</a:t>
            </a:r>
            <a:r>
              <a:rPr lang="en-US" sz="2400" b="1">
                <a:solidFill>
                  <a:srgbClr val="CC3300"/>
                </a:solidFill>
                <a:latin typeface="Times New Roman" pitchFamily="18" charset="0"/>
              </a:rPr>
              <a:t>Internal Validity</a:t>
            </a:r>
            <a:r>
              <a:rPr lang="en-US" sz="2400">
                <a:latin typeface="Times New Roman" pitchFamily="18" charset="0"/>
              </a:rPr>
              <a:t>)</a:t>
            </a:r>
          </a:p>
        </p:txBody>
      </p:sp>
      <p:sp>
        <p:nvSpPr>
          <p:cNvPr id="31749" name="Text Box 5"/>
          <p:cNvSpPr txBox="1">
            <a:spLocks noChangeArrowheads="1"/>
          </p:cNvSpPr>
          <p:nvPr/>
        </p:nvSpPr>
        <p:spPr bwMode="auto">
          <a:xfrm>
            <a:off x="914400" y="4876800"/>
            <a:ext cx="5715000" cy="822325"/>
          </a:xfrm>
          <a:prstGeom prst="rect">
            <a:avLst/>
          </a:prstGeom>
          <a:noFill/>
          <a:ln w="12700" cap="sq">
            <a:noFill/>
            <a:miter lim="800000"/>
            <a:headEnd type="none" w="sm" len="sm"/>
            <a:tailEnd type="none" w="sm" len="sm"/>
          </a:ln>
        </p:spPr>
        <p:txBody>
          <a:bodyPr>
            <a:spAutoFit/>
          </a:bodyPr>
          <a:lstStyle/>
          <a:p>
            <a:pPr marL="457200" indent="-457200">
              <a:spcBef>
                <a:spcPct val="50000"/>
              </a:spcBef>
            </a:pPr>
            <a:r>
              <a:rPr lang="en-US" sz="2400">
                <a:latin typeface="Times New Roman" pitchFamily="18" charset="0"/>
              </a:rPr>
              <a:t>2.  Is the knowledge true in other situations?  Generalizability?   (</a:t>
            </a:r>
            <a:r>
              <a:rPr lang="en-US" sz="2400" b="1">
                <a:solidFill>
                  <a:srgbClr val="CC3300"/>
                </a:solidFill>
                <a:latin typeface="Times New Roman" pitchFamily="18" charset="0"/>
              </a:rPr>
              <a:t>External Validity</a:t>
            </a:r>
            <a:r>
              <a:rPr lang="en-US" sz="2400">
                <a:latin typeface="Times New Roman" pitchFamily="18" charset="0"/>
              </a:rPr>
              <a:t>)</a:t>
            </a:r>
          </a:p>
        </p:txBody>
      </p:sp>
      <p:sp>
        <p:nvSpPr>
          <p:cNvPr id="8" name="Footer Placeholder 7"/>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randombar(horizontal)">
                                      <p:cBhvr>
                                        <p:cTn id="7" dur="500"/>
                                        <p:tgtEl>
                                          <p:spTgt spid="3174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randombar(horizontal)">
                                      <p:cBhvr>
                                        <p:cTn id="12"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P spid="31749"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Comparative Studies: Rigor</a:t>
            </a:r>
            <a:endParaRPr lang="en-US" dirty="0" smtClean="0"/>
          </a:p>
        </p:txBody>
      </p:sp>
      <p:sp>
        <p:nvSpPr>
          <p:cNvPr id="10243" name="Rectangle 3"/>
          <p:cNvSpPr>
            <a:spLocks noGrp="1" noChangeArrowheads="1"/>
          </p:cNvSpPr>
          <p:nvPr>
            <p:ph sz="quarter" idx="1"/>
          </p:nvPr>
        </p:nvSpPr>
        <p:spPr/>
        <p:txBody>
          <a:bodyPr>
            <a:normAutofit lnSpcReduction="10000"/>
          </a:bodyPr>
          <a:lstStyle/>
          <a:p>
            <a:pPr eaLnBrk="1" hangingPunct="1"/>
            <a:r>
              <a:rPr lang="en-US" sz="2800" smtClean="0">
                <a:solidFill>
                  <a:srgbClr val="003399"/>
                </a:solidFill>
              </a:rPr>
              <a:t>Causal relationship assumed? Competing explanations?</a:t>
            </a:r>
          </a:p>
          <a:p>
            <a:pPr eaLnBrk="1" hangingPunct="1"/>
            <a:r>
              <a:rPr lang="en-US" sz="2800" smtClean="0">
                <a:solidFill>
                  <a:srgbClr val="003399"/>
                </a:solidFill>
              </a:rPr>
              <a:t>Comparable groups in causal comparative?</a:t>
            </a:r>
          </a:p>
          <a:p>
            <a:pPr eaLnBrk="1" hangingPunct="1"/>
            <a:r>
              <a:rPr lang="en-US" sz="2800" smtClean="0">
                <a:solidFill>
                  <a:srgbClr val="003399"/>
                </a:solidFill>
              </a:rPr>
              <a:t>Third variable cause both predictor and criterion variables?</a:t>
            </a:r>
          </a:p>
          <a:p>
            <a:pPr eaLnBrk="1" hangingPunct="1"/>
            <a:r>
              <a:rPr lang="en-US" sz="2800" smtClean="0">
                <a:solidFill>
                  <a:srgbClr val="003399"/>
                </a:solidFill>
              </a:rPr>
              <a:t>Sub groups analysis?</a:t>
            </a:r>
          </a:p>
          <a:p>
            <a:pPr eaLnBrk="1" hangingPunct="1"/>
            <a:r>
              <a:rPr lang="en-US" sz="2800" smtClean="0">
                <a:solidFill>
                  <a:srgbClr val="003399"/>
                </a:solidFill>
              </a:rPr>
              <a:t>Correlational: ordering of variables?</a:t>
            </a:r>
          </a:p>
          <a:p>
            <a:pPr eaLnBrk="1" hangingPunct="1"/>
            <a:r>
              <a:rPr lang="en-US" sz="2800" smtClean="0">
                <a:solidFill>
                  <a:srgbClr val="003399"/>
                </a:solidFill>
              </a:rPr>
              <a:t>Predictive studies: Other screening variables? Level of .8 or better?</a:t>
            </a:r>
          </a:p>
          <a:p>
            <a:pPr eaLnBrk="1" hangingPunct="1"/>
            <a:r>
              <a:rPr lang="en-US" sz="2800" smtClean="0">
                <a:solidFill>
                  <a:srgbClr val="003399"/>
                </a:solidFill>
              </a:rPr>
              <a:t>Reliability and range of variables</a:t>
            </a:r>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219200" y="304800"/>
            <a:ext cx="7696200" cy="914400"/>
          </a:xfrm>
        </p:spPr>
        <p:txBody>
          <a:bodyPr>
            <a:normAutofit fontScale="90000"/>
          </a:bodyPr>
          <a:lstStyle/>
          <a:p>
            <a:pPr eaLnBrk="1" hangingPunct="1">
              <a:defRPr/>
            </a:pPr>
            <a:r>
              <a:rPr lang="en-US" dirty="0" smtClean="0"/>
              <a:t>Criteria that establish rigor in qualitative methods</a:t>
            </a:r>
          </a:p>
        </p:txBody>
      </p:sp>
      <p:sp>
        <p:nvSpPr>
          <p:cNvPr id="26627" name="Text Box 7"/>
          <p:cNvSpPr txBox="1">
            <a:spLocks noChangeArrowheads="1"/>
          </p:cNvSpPr>
          <p:nvPr/>
        </p:nvSpPr>
        <p:spPr bwMode="auto">
          <a:xfrm>
            <a:off x="1752600" y="1828800"/>
            <a:ext cx="7162800" cy="1569660"/>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2400" dirty="0">
                <a:latin typeface="Times New Roman" pitchFamily="18" charset="0"/>
              </a:rPr>
              <a:t>Credibility:  just like validity in qualitative research – asks if there is a correspondence between the way the respondents actually perceive social constructs and the way the </a:t>
            </a:r>
            <a:r>
              <a:rPr lang="en-US" sz="2400" dirty="0" smtClean="0">
                <a:latin typeface="Times New Roman" pitchFamily="18" charset="0"/>
              </a:rPr>
              <a:t>evaluators portray </a:t>
            </a:r>
            <a:r>
              <a:rPr lang="en-US" sz="2400" dirty="0">
                <a:latin typeface="Times New Roman" pitchFamily="18" charset="0"/>
              </a:rPr>
              <a:t>their viewpoints. </a:t>
            </a:r>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1828800" y="1981200"/>
            <a:ext cx="6629400" cy="4267200"/>
          </a:xfrm>
          <a:prstGeom prst="rect">
            <a:avLst/>
          </a:prstGeom>
          <a:noFill/>
          <a:ln w="12700" cap="sq">
            <a:noFill/>
            <a:miter lim="800000"/>
            <a:headEnd type="none" w="sm" len="sm"/>
            <a:tailEnd type="none" w="sm" len="sm"/>
          </a:ln>
        </p:spPr>
        <p:txBody>
          <a:bodyPr/>
          <a:lstStyle/>
          <a:p>
            <a:pPr marL="342900" indent="-342900" eaLnBrk="1" hangingPunct="1">
              <a:spcBef>
                <a:spcPct val="20000"/>
              </a:spcBef>
              <a:buClr>
                <a:schemeClr val="tx2"/>
              </a:buClr>
              <a:buFont typeface="Wingdings" pitchFamily="2" charset="2"/>
              <a:buNone/>
            </a:pPr>
            <a:r>
              <a:rPr lang="en-US" sz="2600" dirty="0">
                <a:latin typeface="Tekton" pitchFamily="34" charset="0"/>
              </a:rPr>
              <a:t>(a) persistent observation </a:t>
            </a:r>
          </a:p>
          <a:p>
            <a:pPr marL="342900" indent="-342900" eaLnBrk="1" hangingPunct="1">
              <a:spcBef>
                <a:spcPct val="20000"/>
              </a:spcBef>
              <a:buClr>
                <a:schemeClr val="tx2"/>
              </a:buClr>
              <a:buFont typeface="Wingdings" pitchFamily="2" charset="2"/>
              <a:buNone/>
            </a:pPr>
            <a:r>
              <a:rPr lang="en-US" sz="2600" dirty="0">
                <a:latin typeface="Tekton" pitchFamily="34" charset="0"/>
              </a:rPr>
              <a:t>(b) peer debriefing</a:t>
            </a:r>
          </a:p>
          <a:p>
            <a:pPr marL="342900" indent="-342900" eaLnBrk="1" hangingPunct="1">
              <a:spcBef>
                <a:spcPct val="20000"/>
              </a:spcBef>
              <a:buClr>
                <a:schemeClr val="tx2"/>
              </a:buClr>
              <a:buFont typeface="Wingdings" pitchFamily="2" charset="2"/>
              <a:buNone/>
            </a:pPr>
            <a:r>
              <a:rPr lang="en-US" sz="2600" dirty="0">
                <a:latin typeface="Tekton" pitchFamily="34" charset="0"/>
              </a:rPr>
              <a:t>(c) progressive subjectivity </a:t>
            </a:r>
          </a:p>
          <a:p>
            <a:pPr marL="342900" indent="-342900" eaLnBrk="1" hangingPunct="1">
              <a:spcBef>
                <a:spcPct val="20000"/>
              </a:spcBef>
              <a:buClr>
                <a:schemeClr val="tx2"/>
              </a:buClr>
              <a:buFont typeface="Wingdings" pitchFamily="2" charset="2"/>
              <a:buNone/>
            </a:pPr>
            <a:r>
              <a:rPr lang="en-US" sz="2600" dirty="0">
                <a:latin typeface="Tekton" pitchFamily="34" charset="0"/>
              </a:rPr>
              <a:t>(d) member checks</a:t>
            </a:r>
          </a:p>
          <a:p>
            <a:pPr marL="342900" indent="-342900" eaLnBrk="1" hangingPunct="1">
              <a:spcBef>
                <a:spcPct val="20000"/>
              </a:spcBef>
              <a:buClr>
                <a:schemeClr val="tx2"/>
              </a:buClr>
              <a:buFont typeface="Wingdings" pitchFamily="2" charset="2"/>
              <a:buNone/>
            </a:pPr>
            <a:r>
              <a:rPr lang="en-US" sz="2600" dirty="0">
                <a:latin typeface="Tekton" pitchFamily="34" charset="0"/>
              </a:rPr>
              <a:t>(e) triangulation</a:t>
            </a:r>
          </a:p>
          <a:p>
            <a:pPr marL="342900" indent="-342900" eaLnBrk="1" hangingPunct="1">
              <a:spcBef>
                <a:spcPct val="20000"/>
              </a:spcBef>
              <a:buClr>
                <a:schemeClr val="tx2"/>
              </a:buClr>
              <a:buFont typeface="Wingdings" pitchFamily="2" charset="2"/>
              <a:buNone/>
            </a:pPr>
            <a:r>
              <a:rPr lang="en-US" sz="2600" dirty="0">
                <a:latin typeface="Tekton" pitchFamily="34" charset="0"/>
              </a:rPr>
              <a:t>(f) transferability </a:t>
            </a:r>
          </a:p>
          <a:p>
            <a:pPr marL="342900" indent="-342900" eaLnBrk="1" hangingPunct="1">
              <a:spcBef>
                <a:spcPct val="20000"/>
              </a:spcBef>
              <a:buClr>
                <a:schemeClr val="tx2"/>
              </a:buClr>
              <a:buFont typeface="Wingdings" pitchFamily="2" charset="2"/>
              <a:buNone/>
            </a:pPr>
            <a:r>
              <a:rPr lang="en-US" sz="2600" dirty="0">
                <a:latin typeface="Tekton" pitchFamily="34" charset="0"/>
              </a:rPr>
              <a:t>(g) dependability</a:t>
            </a:r>
          </a:p>
          <a:p>
            <a:pPr marL="342900" indent="-342900">
              <a:spcBef>
                <a:spcPct val="20000"/>
              </a:spcBef>
              <a:buClr>
                <a:schemeClr val="tx2"/>
              </a:buClr>
            </a:pPr>
            <a:r>
              <a:rPr lang="en-US" sz="2600" dirty="0">
                <a:latin typeface="Tekton" pitchFamily="34" charset="0"/>
              </a:rPr>
              <a:t>(h</a:t>
            </a:r>
            <a:r>
              <a:rPr lang="en-US" sz="2600" dirty="0" smtClean="0">
                <a:latin typeface="Tekton" pitchFamily="34" charset="0"/>
              </a:rPr>
              <a:t>)</a:t>
            </a:r>
            <a:r>
              <a:rPr lang="en-US" sz="2600" dirty="0" smtClean="0">
                <a:latin typeface="Tekton" pitchFamily="34" charset="0"/>
              </a:rPr>
              <a:t> </a:t>
            </a:r>
            <a:r>
              <a:rPr lang="en-US" sz="2600" dirty="0" err="1" smtClean="0">
                <a:latin typeface="Tekton" pitchFamily="34" charset="0"/>
              </a:rPr>
              <a:t>confirmability</a:t>
            </a:r>
            <a:endParaRPr lang="en-US" sz="2600" dirty="0">
              <a:latin typeface="Tekton" pitchFamily="34" charset="0"/>
            </a:endParaRPr>
          </a:p>
          <a:p>
            <a:pPr marL="342900" indent="-342900">
              <a:spcBef>
                <a:spcPct val="20000"/>
              </a:spcBef>
              <a:buClr>
                <a:schemeClr val="tx2"/>
              </a:buClr>
            </a:pPr>
            <a:r>
              <a:rPr lang="en-US" sz="2600" dirty="0">
                <a:latin typeface="Tekton" pitchFamily="34" charset="0"/>
              </a:rPr>
              <a:t>(</a:t>
            </a:r>
            <a:r>
              <a:rPr lang="en-US" sz="2600" dirty="0" err="1">
                <a:latin typeface="Tekton" pitchFamily="34" charset="0"/>
              </a:rPr>
              <a:t>i</a:t>
            </a:r>
            <a:r>
              <a:rPr lang="en-US" sz="2600" dirty="0">
                <a:latin typeface="Tekton" pitchFamily="34" charset="0"/>
              </a:rPr>
              <a:t>) </a:t>
            </a:r>
            <a:r>
              <a:rPr lang="en-US" sz="2600" dirty="0" smtClean="0">
                <a:latin typeface="Tekton" pitchFamily="34" charset="0"/>
              </a:rPr>
              <a:t>authenticity and fairness</a:t>
            </a:r>
            <a:endParaRPr lang="en-US" sz="2600" dirty="0">
              <a:latin typeface="Tekton" pitchFamily="34" charset="0"/>
            </a:endParaRPr>
          </a:p>
          <a:p>
            <a:pPr marL="342900" indent="-342900" eaLnBrk="1" hangingPunct="1">
              <a:spcBef>
                <a:spcPct val="20000"/>
              </a:spcBef>
              <a:buClr>
                <a:schemeClr val="tx2"/>
              </a:buClr>
              <a:buFont typeface="Wingdings" pitchFamily="2" charset="2"/>
              <a:buNone/>
            </a:pPr>
            <a:endParaRPr lang="en-US" sz="2600" dirty="0">
              <a:latin typeface="Times New Roman" pitchFamily="18" charset="0"/>
            </a:endParaRPr>
          </a:p>
          <a:p>
            <a:pPr marL="342900" indent="-342900" eaLnBrk="1" hangingPunct="1">
              <a:spcBef>
                <a:spcPct val="20000"/>
              </a:spcBef>
              <a:buClr>
                <a:schemeClr val="tx2"/>
              </a:buClr>
              <a:buFont typeface="Wingdings" pitchFamily="2" charset="2"/>
              <a:buNone/>
            </a:pPr>
            <a:endParaRPr lang="en-US" sz="2600" dirty="0">
              <a:latin typeface="Tekton" pitchFamily="34" charset="0"/>
            </a:endParaRPr>
          </a:p>
        </p:txBody>
      </p:sp>
      <p:sp>
        <p:nvSpPr>
          <p:cNvPr id="27651" name="Rectangle 4"/>
          <p:cNvSpPr>
            <a:spLocks noChangeArrowheads="1"/>
          </p:cNvSpPr>
          <p:nvPr/>
        </p:nvSpPr>
        <p:spPr bwMode="auto">
          <a:xfrm>
            <a:off x="1219200" y="304800"/>
            <a:ext cx="7696200" cy="1371600"/>
          </a:xfrm>
          <a:prstGeom prst="rect">
            <a:avLst/>
          </a:prstGeom>
          <a:noFill/>
          <a:ln w="9525">
            <a:noFill/>
            <a:miter lim="800000"/>
            <a:headEnd/>
            <a:tailEnd/>
          </a:ln>
        </p:spPr>
        <p:txBody>
          <a:bodyPr lIns="92075" tIns="46038" rIns="92075" bIns="46038" anchor="ctr"/>
          <a:lstStyle/>
          <a:p>
            <a:pPr algn="ctr" eaLnBrk="1" hangingPunct="1"/>
            <a:r>
              <a:rPr lang="en-US" sz="4400">
                <a:solidFill>
                  <a:schemeClr val="tx2"/>
                </a:solidFill>
                <a:latin typeface="Times New Roman" pitchFamily="18" charset="0"/>
              </a:rPr>
              <a:t>Criteria that establish rigor in qualitative methods</a:t>
            </a:r>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457200" y="76200"/>
            <a:ext cx="8329613" cy="1066800"/>
          </a:xfrm>
        </p:spPr>
        <p:txBody>
          <a:bodyPr/>
          <a:lstStyle/>
          <a:p>
            <a:r>
              <a:rPr lang="en-US" sz="3200" dirty="0" smtClean="0"/>
              <a:t>TRANSFORMATIVE EVALUATION: Rigor</a:t>
            </a:r>
            <a:endParaRPr lang="en-US" sz="3200" dirty="0" smtClean="0"/>
          </a:p>
        </p:txBody>
      </p:sp>
      <p:sp>
        <p:nvSpPr>
          <p:cNvPr id="6148" name="Footer Placeholder 3"/>
          <p:cNvSpPr>
            <a:spLocks noGrp="1"/>
          </p:cNvSpPr>
          <p:nvPr>
            <p:ph type="ftr" sz="quarter" idx="11"/>
          </p:nvPr>
        </p:nvSpPr>
        <p:spPr/>
        <p:txBody>
          <a:bodyPr/>
          <a:lstStyle/>
          <a:p>
            <a:pPr>
              <a:defRPr/>
            </a:pPr>
            <a:r>
              <a:rPr lang="en-US" smtClean="0">
                <a:latin typeface="+mn-lt"/>
              </a:rPr>
              <a:t>IPEN Almaty Kazakhstan July 2011 Mertens Mixed Methods</a:t>
            </a:r>
            <a:endParaRPr lang="en-US" dirty="0" smtClean="0">
              <a:latin typeface="+mn-lt"/>
            </a:endParaRPr>
          </a:p>
        </p:txBody>
      </p:sp>
      <p:sp>
        <p:nvSpPr>
          <p:cNvPr id="106499" name="Content Placeholder 2"/>
          <p:cNvSpPr>
            <a:spLocks noGrp="1"/>
          </p:cNvSpPr>
          <p:nvPr>
            <p:ph sz="quarter" idx="1"/>
          </p:nvPr>
        </p:nvSpPr>
        <p:spPr>
          <a:xfrm>
            <a:off x="533400" y="1524000"/>
            <a:ext cx="8153400" cy="4343400"/>
          </a:xfrm>
        </p:spPr>
        <p:txBody>
          <a:bodyPr>
            <a:normAutofit/>
          </a:bodyPr>
          <a:lstStyle/>
          <a:p>
            <a:r>
              <a:rPr lang="en-US" dirty="0" smtClean="0"/>
              <a:t>Emphasizes  </a:t>
            </a:r>
            <a:r>
              <a:rPr lang="en-US" dirty="0" smtClean="0"/>
              <a:t>Human Rights and Social justice</a:t>
            </a:r>
          </a:p>
          <a:p>
            <a:r>
              <a:rPr lang="en-US" dirty="0" smtClean="0"/>
              <a:t>Analyses </a:t>
            </a:r>
            <a:r>
              <a:rPr lang="en-US" dirty="0" smtClean="0"/>
              <a:t>asymmetric </a:t>
            </a:r>
            <a:r>
              <a:rPr lang="en-US" dirty="0" smtClean="0"/>
              <a:t>power relations</a:t>
            </a:r>
          </a:p>
          <a:p>
            <a:r>
              <a:rPr lang="en-US" dirty="0" smtClean="0"/>
              <a:t>Advocates culturally competent relations  between the evaluator and community members</a:t>
            </a:r>
          </a:p>
          <a:p>
            <a:r>
              <a:rPr lang="en-US" dirty="0" smtClean="0"/>
              <a:t>Employs culturally appropriate mixed methods tied to social action </a:t>
            </a:r>
          </a:p>
          <a:p>
            <a:r>
              <a:rPr lang="en-US" dirty="0" smtClean="0"/>
              <a:t>Applies feminist theory, critical race theory, postcolonial and indigenous theories </a:t>
            </a:r>
          </a:p>
          <a:p>
            <a:pPr>
              <a:buFontTx/>
              <a:buNone/>
            </a:pPr>
            <a:endParaRPr lang="en-US" dirty="0" smtClean="0"/>
          </a:p>
        </p:txBody>
      </p:sp>
      <p:sp>
        <p:nvSpPr>
          <p:cNvPr id="6" name="Rectangle 5"/>
          <p:cNvSpPr/>
          <p:nvPr/>
        </p:nvSpPr>
        <p:spPr>
          <a:xfrm>
            <a:off x="1066800" y="6096000"/>
            <a:ext cx="6719888" cy="338554"/>
          </a:xfrm>
          <a:prstGeom prst="rect">
            <a:avLst/>
          </a:prstGeom>
        </p:spPr>
        <p:txBody>
          <a:bodyPr wrap="square">
            <a:spAutoFit/>
          </a:bodyPr>
          <a:lstStyle/>
          <a:p>
            <a:pPr marL="342900" indent="-342900">
              <a:spcBef>
                <a:spcPct val="20000"/>
              </a:spcBef>
              <a:buClr>
                <a:srgbClr val="000000"/>
              </a:buClr>
              <a:defRPr/>
            </a:pPr>
            <a:r>
              <a:rPr lang="en-US" sz="1600" kern="0" dirty="0" err="1">
                <a:solidFill>
                  <a:srgbClr val="000000"/>
                </a:solidFill>
                <a:latin typeface="Gill Sans MT"/>
              </a:rPr>
              <a:t>Mertens</a:t>
            </a:r>
            <a:r>
              <a:rPr lang="en-US" sz="1600" kern="0" dirty="0">
                <a:solidFill>
                  <a:srgbClr val="000000"/>
                </a:solidFill>
                <a:latin typeface="Gill Sans MT"/>
              </a:rPr>
              <a:t> (2009) Transformative Research and Evaluation. The Guilford Press.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1447800" y="304800"/>
            <a:ext cx="7543800" cy="1143000"/>
          </a:xfrm>
          <a:prstGeom prst="rect">
            <a:avLst/>
          </a:prstGeom>
          <a:noFill/>
          <a:ln w="9525">
            <a:noFill/>
            <a:miter lim="800000"/>
            <a:headEnd/>
            <a:tailEnd/>
          </a:ln>
        </p:spPr>
        <p:txBody>
          <a:bodyPr lIns="92075" tIns="46038" rIns="92075" bIns="46038" anchor="ctr"/>
          <a:lstStyle/>
          <a:p>
            <a:pPr algn="ctr" eaLnBrk="1" hangingPunct="1"/>
            <a:r>
              <a:rPr lang="en-US" sz="4400" dirty="0" smtClean="0">
                <a:solidFill>
                  <a:schemeClr val="tx2"/>
                </a:solidFill>
                <a:latin typeface="Times New Roman" pitchFamily="18" charset="0"/>
              </a:rPr>
              <a:t>Authenticity </a:t>
            </a:r>
            <a:endParaRPr lang="en-US" sz="4400" dirty="0">
              <a:solidFill>
                <a:schemeClr val="tx2"/>
              </a:solidFill>
              <a:latin typeface="Times New Roman" pitchFamily="18" charset="0"/>
            </a:endParaRPr>
          </a:p>
          <a:p>
            <a:pPr algn="ctr" eaLnBrk="1" hangingPunct="1"/>
            <a:r>
              <a:rPr lang="en-US" sz="4400" dirty="0">
                <a:solidFill>
                  <a:schemeClr val="tx2"/>
                </a:solidFill>
                <a:latin typeface="Times New Roman" pitchFamily="18" charset="0"/>
              </a:rPr>
              <a:t>(Transformative criteria)</a:t>
            </a:r>
          </a:p>
        </p:txBody>
      </p:sp>
      <p:sp>
        <p:nvSpPr>
          <p:cNvPr id="58372" name="Rectangle 4"/>
          <p:cNvSpPr>
            <a:spLocks noChangeArrowheads="1"/>
          </p:cNvSpPr>
          <p:nvPr/>
        </p:nvSpPr>
        <p:spPr bwMode="auto">
          <a:xfrm>
            <a:off x="1066800" y="1447800"/>
            <a:ext cx="8077200" cy="1143000"/>
          </a:xfrm>
          <a:prstGeom prst="rect">
            <a:avLst/>
          </a:prstGeom>
          <a:noFill/>
          <a:ln w="12700" cap="sq">
            <a:noFill/>
            <a:miter lim="800000"/>
            <a:headEnd type="none" w="sm" len="sm"/>
            <a:tailEnd type="none" w="sm" len="sm"/>
          </a:ln>
        </p:spPr>
        <p:txBody>
          <a:bodyPr/>
          <a:lstStyle/>
          <a:p>
            <a:pPr marL="342900" indent="-342900" eaLnBrk="1" hangingPunct="1">
              <a:spcBef>
                <a:spcPct val="20000"/>
              </a:spcBef>
              <a:buClr>
                <a:schemeClr val="tx2"/>
              </a:buClr>
              <a:buFont typeface="Wingdings" pitchFamily="2" charset="2"/>
              <a:buChar char="w"/>
            </a:pPr>
            <a:r>
              <a:rPr lang="en-US" sz="3200" u="sng" dirty="0">
                <a:latin typeface="Times New Roman" pitchFamily="18" charset="0"/>
              </a:rPr>
              <a:t>Fairness</a:t>
            </a:r>
            <a:r>
              <a:rPr lang="en-US" sz="3200" dirty="0">
                <a:latin typeface="Times New Roman" pitchFamily="18" charset="0"/>
              </a:rPr>
              <a:t>: The </a:t>
            </a:r>
            <a:r>
              <a:rPr lang="en-US" sz="3200" dirty="0" smtClean="0">
                <a:latin typeface="Times New Roman" pitchFamily="18" charset="0"/>
              </a:rPr>
              <a:t>evaluator presents </a:t>
            </a:r>
            <a:r>
              <a:rPr lang="en-US" sz="3200" dirty="0">
                <a:latin typeface="Times New Roman" pitchFamily="18" charset="0"/>
              </a:rPr>
              <a:t>all value differences, views, and conflicts. </a:t>
            </a:r>
          </a:p>
        </p:txBody>
      </p:sp>
      <p:sp>
        <p:nvSpPr>
          <p:cNvPr id="58373" name="Rectangle 5"/>
          <p:cNvSpPr>
            <a:spLocks noChangeArrowheads="1"/>
          </p:cNvSpPr>
          <p:nvPr/>
        </p:nvSpPr>
        <p:spPr bwMode="auto">
          <a:xfrm>
            <a:off x="990600" y="2514600"/>
            <a:ext cx="8153400" cy="1143000"/>
          </a:xfrm>
          <a:prstGeom prst="rect">
            <a:avLst/>
          </a:prstGeom>
          <a:noFill/>
          <a:ln w="12700" cap="sq">
            <a:noFill/>
            <a:miter lim="800000"/>
            <a:headEnd type="none" w="sm" len="sm"/>
            <a:tailEnd type="none" w="sm" len="sm"/>
          </a:ln>
        </p:spPr>
        <p:txBody>
          <a:bodyPr/>
          <a:lstStyle/>
          <a:p>
            <a:pPr marL="342900" indent="-342900" eaLnBrk="1" hangingPunct="1">
              <a:spcBef>
                <a:spcPct val="20000"/>
              </a:spcBef>
              <a:buClr>
                <a:schemeClr val="tx2"/>
              </a:buClr>
              <a:buFont typeface="Wingdings" pitchFamily="2" charset="2"/>
              <a:buChar char="w"/>
            </a:pPr>
            <a:r>
              <a:rPr lang="en-US" sz="3200" u="sng" dirty="0">
                <a:latin typeface="Times New Roman" pitchFamily="18" charset="0"/>
              </a:rPr>
              <a:t>Ontological Authenticity</a:t>
            </a:r>
            <a:r>
              <a:rPr lang="en-US" sz="3200" dirty="0">
                <a:latin typeface="Times New Roman" pitchFamily="18" charset="0"/>
              </a:rPr>
              <a:t>: An individual’s or groups’ conscious experience of the world became more informed and sophisticated. </a:t>
            </a:r>
          </a:p>
        </p:txBody>
      </p:sp>
      <p:sp>
        <p:nvSpPr>
          <p:cNvPr id="58374" name="Rectangle 6"/>
          <p:cNvSpPr>
            <a:spLocks noChangeArrowheads="1"/>
          </p:cNvSpPr>
          <p:nvPr/>
        </p:nvSpPr>
        <p:spPr bwMode="auto">
          <a:xfrm>
            <a:off x="990600" y="4191000"/>
            <a:ext cx="7620000" cy="1143000"/>
          </a:xfrm>
          <a:prstGeom prst="rect">
            <a:avLst/>
          </a:prstGeom>
          <a:noFill/>
          <a:ln w="12700" cap="sq">
            <a:noFill/>
            <a:miter lim="800000"/>
            <a:headEnd type="none" w="sm" len="sm"/>
            <a:tailEnd type="none" w="sm" len="sm"/>
          </a:ln>
        </p:spPr>
        <p:txBody>
          <a:bodyPr/>
          <a:lstStyle/>
          <a:p>
            <a:pPr marL="342900" indent="-342900" eaLnBrk="1" hangingPunct="1">
              <a:spcBef>
                <a:spcPct val="20000"/>
              </a:spcBef>
              <a:buClr>
                <a:schemeClr val="tx2"/>
              </a:buClr>
              <a:buFont typeface="Wingdings" pitchFamily="2" charset="2"/>
              <a:buChar char="w"/>
            </a:pPr>
            <a:r>
              <a:rPr lang="en-US" sz="3200" u="sng" dirty="0">
                <a:latin typeface="Times New Roman" pitchFamily="18" charset="0"/>
              </a:rPr>
              <a:t>Catalytic Authenticity</a:t>
            </a:r>
            <a:r>
              <a:rPr lang="en-US" sz="3200" dirty="0">
                <a:latin typeface="Times New Roman" pitchFamily="18" charset="0"/>
              </a:rPr>
              <a:t>: Action was stimulated by the inquiry process.</a:t>
            </a:r>
          </a:p>
        </p:txBody>
      </p:sp>
      <p:sp>
        <p:nvSpPr>
          <p:cNvPr id="8" name="Footer Placeholder 7"/>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blinds(horizontal)">
                                      <p:cBhvr>
                                        <p:cTn id="7" dur="500"/>
                                        <p:tgtEl>
                                          <p:spTgt spid="5837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8373"/>
                                        </p:tgtEl>
                                        <p:attrNameLst>
                                          <p:attrName>style.visibility</p:attrName>
                                        </p:attrNameLst>
                                      </p:cBhvr>
                                      <p:to>
                                        <p:strVal val="visible"/>
                                      </p:to>
                                    </p:set>
                                    <p:anim calcmode="lin" valueType="num">
                                      <p:cBhvr>
                                        <p:cTn id="12" dur="500" fill="hold"/>
                                        <p:tgtEl>
                                          <p:spTgt spid="58373"/>
                                        </p:tgtEl>
                                        <p:attrNameLst>
                                          <p:attrName>ppt_w</p:attrName>
                                        </p:attrNameLst>
                                      </p:cBhvr>
                                      <p:tavLst>
                                        <p:tav tm="0">
                                          <p:val>
                                            <p:fltVal val="0"/>
                                          </p:val>
                                        </p:tav>
                                        <p:tav tm="100000">
                                          <p:val>
                                            <p:strVal val="#ppt_w"/>
                                          </p:val>
                                        </p:tav>
                                      </p:tavLst>
                                    </p:anim>
                                    <p:anim calcmode="lin" valueType="num">
                                      <p:cBhvr>
                                        <p:cTn id="13" dur="500" fill="hold"/>
                                        <p:tgtEl>
                                          <p:spTgt spid="5837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58374"/>
                                        </p:tgtEl>
                                        <p:attrNameLst>
                                          <p:attrName>style.visibility</p:attrName>
                                        </p:attrNameLst>
                                      </p:cBhvr>
                                      <p:to>
                                        <p:strVal val="visible"/>
                                      </p:to>
                                    </p:set>
                                    <p:animEffect transition="in" filter="wipe(up)">
                                      <p:cBhvr>
                                        <p:cTn id="18" dur="500"/>
                                        <p:tgtEl>
                                          <p:spTgt spid="5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utoUpdateAnimBg="0"/>
      <p:bldP spid="58373" grpId="0" autoUpdateAnimBg="0"/>
      <p:bldP spid="5837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and Privilege</a:t>
            </a:r>
            <a:endParaRPr lang="en-US" dirty="0"/>
          </a:p>
        </p:txBody>
      </p:sp>
      <p:sp>
        <p:nvSpPr>
          <p:cNvPr id="5" name="Footer Placeholder 4"/>
          <p:cNvSpPr>
            <a:spLocks noGrp="1"/>
          </p:cNvSpPr>
          <p:nvPr>
            <p:ph type="ftr" sz="quarter" idx="11"/>
          </p:nvPr>
        </p:nvSpPr>
        <p:spPr/>
        <p:txBody>
          <a:bodyPr/>
          <a:lstStyle/>
          <a:p>
            <a:r>
              <a:rPr lang="en-US" smtClean="0"/>
              <a:t>IPEN Almaty Kazakhstan July 2011 Mertens Mixed Methods</a:t>
            </a:r>
            <a:endParaRPr lang="en-US" dirty="0"/>
          </a:p>
        </p:txBody>
      </p:sp>
      <p:sp>
        <p:nvSpPr>
          <p:cNvPr id="3" name="Content Placeholder 2"/>
          <p:cNvSpPr>
            <a:spLocks noGrp="1"/>
          </p:cNvSpPr>
          <p:nvPr>
            <p:ph sz="quarter" idx="1"/>
          </p:nvPr>
        </p:nvSpPr>
        <p:spPr>
          <a:xfrm>
            <a:off x="228600" y="1524000"/>
            <a:ext cx="8458200" cy="5105400"/>
          </a:xfrm>
        </p:spPr>
        <p:txBody>
          <a:bodyPr>
            <a:normAutofit fontScale="92500" lnSpcReduction="20000"/>
          </a:bodyPr>
          <a:lstStyle/>
          <a:p>
            <a:pPr lvl="0"/>
            <a:r>
              <a:rPr lang="en-US" dirty="0"/>
              <a:t>How do we understand the dynamics of power when participatory methods are employed by the powerful?</a:t>
            </a:r>
          </a:p>
          <a:p>
            <a:pPr lvl="0"/>
            <a:r>
              <a:rPr lang="en-US" dirty="0"/>
              <a:t>Whose voices are raised and whose are heard? </a:t>
            </a:r>
          </a:p>
          <a:p>
            <a:pPr lvl="0"/>
            <a:r>
              <a:rPr lang="en-US" dirty="0"/>
              <a:t>How are these voices mediated as issues of representation become more complex with the use of participatory methods in larger-scale planning and consultation exercises? (Mertens, 2009, P. 85) </a:t>
            </a:r>
          </a:p>
          <a:p>
            <a:pPr lvl="0"/>
            <a:r>
              <a:rPr lang="en-US" dirty="0" smtClean="0"/>
              <a:t>What </a:t>
            </a:r>
            <a:r>
              <a:rPr lang="en-US" dirty="0"/>
              <a:t>if I am a member of the community? How does that prepare me to work in that community? What if I am not a member of a community? To what extent is it necessary to share salient characteristics of a community?</a:t>
            </a:r>
          </a:p>
          <a:p>
            <a:pPr lvl="0"/>
            <a:r>
              <a:rPr lang="en-US" dirty="0" smtClean="0"/>
              <a:t>How </a:t>
            </a:r>
            <a:r>
              <a:rPr lang="en-US" dirty="0"/>
              <a:t>does cultural competency come into the discussion of interactions </a:t>
            </a:r>
            <a:r>
              <a:rPr lang="en-US" dirty="0" smtClean="0"/>
              <a:t>in evaluation contexts</a:t>
            </a:r>
            <a:r>
              <a:rPr lang="en-US" dirty="0" smtClean="0"/>
              <a:t>? (Mertens &amp; Wilson, in press)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Mixed Methods Decisions</a:t>
            </a:r>
          </a:p>
        </p:txBody>
      </p:sp>
      <p:sp>
        <p:nvSpPr>
          <p:cNvPr id="9219" name="Rectangle 3"/>
          <p:cNvSpPr>
            <a:spLocks noGrp="1" noChangeArrowheads="1"/>
          </p:cNvSpPr>
          <p:nvPr>
            <p:ph sz="quarter" idx="1"/>
          </p:nvPr>
        </p:nvSpPr>
        <p:spPr/>
        <p:txBody>
          <a:bodyPr/>
          <a:lstStyle/>
          <a:p>
            <a:pPr>
              <a:lnSpc>
                <a:spcPct val="80000"/>
              </a:lnSpc>
            </a:pPr>
            <a:r>
              <a:rPr lang="en-US" sz="2800" dirty="0"/>
              <a:t>Compatibility: Match the purpose, </a:t>
            </a:r>
            <a:r>
              <a:rPr lang="en-US" sz="2800" dirty="0" smtClean="0"/>
              <a:t>focus</a:t>
            </a:r>
            <a:r>
              <a:rPr lang="en-US" sz="2800" dirty="0"/>
              <a:t>, questions, and design.</a:t>
            </a:r>
          </a:p>
          <a:p>
            <a:pPr>
              <a:lnSpc>
                <a:spcPct val="80000"/>
              </a:lnSpc>
            </a:pPr>
            <a:r>
              <a:rPr lang="en-US" sz="2800" dirty="0"/>
              <a:t>Timing: Determine the temporal relationship between the quantitative and qualitative data collection.</a:t>
            </a:r>
          </a:p>
          <a:p>
            <a:pPr>
              <a:lnSpc>
                <a:spcPct val="80000"/>
              </a:lnSpc>
            </a:pPr>
            <a:r>
              <a:rPr lang="en-US" sz="2800" dirty="0"/>
              <a:t>Weight: Establish priority or emphasis of the qualitative and quantitative </a:t>
            </a:r>
            <a:r>
              <a:rPr lang="en-US" sz="2800" dirty="0" smtClean="0"/>
              <a:t>approaches in </a:t>
            </a:r>
            <a:r>
              <a:rPr lang="en-US" sz="2800" dirty="0"/>
              <a:t>the study.</a:t>
            </a:r>
          </a:p>
          <a:p>
            <a:pPr>
              <a:lnSpc>
                <a:spcPct val="80000"/>
              </a:lnSpc>
            </a:pPr>
            <a:r>
              <a:rPr lang="en-US" sz="2800" dirty="0"/>
              <a:t>Mixing: Determine when quantitative and qualitative strategies/data will be mixed in the process </a:t>
            </a:r>
            <a:r>
              <a:rPr lang="en-US" sz="2800" dirty="0" smtClean="0"/>
              <a:t>of evaluation.</a:t>
            </a:r>
            <a:endParaRPr lang="en-US" sz="2800" dirty="0"/>
          </a:p>
          <a:p>
            <a:pPr>
              <a:lnSpc>
                <a:spcPct val="80000"/>
              </a:lnSpc>
            </a:pPr>
            <a:endParaRPr lang="en-US" sz="2800" dirty="0"/>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Rigor: Utilization</a:t>
            </a:r>
            <a:endParaRPr lang="en-US" dirty="0"/>
          </a:p>
        </p:txBody>
      </p:sp>
      <p:sp>
        <p:nvSpPr>
          <p:cNvPr id="3" name="Footer Placeholder 2"/>
          <p:cNvSpPr>
            <a:spLocks noGrp="1"/>
          </p:cNvSpPr>
          <p:nvPr>
            <p:ph type="ftr" sz="quarter" idx="11"/>
          </p:nvPr>
        </p:nvSpPr>
        <p:spPr/>
        <p:txBody>
          <a:bodyPr/>
          <a:lstStyle/>
          <a:p>
            <a:r>
              <a:rPr lang="en-US" smtClean="0"/>
              <a:t>IPEN Almaty Kazakhstan July 2011 Mertens Mixed Methods</a:t>
            </a:r>
            <a:endParaRPr lang="en-US"/>
          </a:p>
        </p:txBody>
      </p:sp>
      <p:sp>
        <p:nvSpPr>
          <p:cNvPr id="4" name="Content Placeholder 3"/>
          <p:cNvSpPr>
            <a:spLocks noGrp="1"/>
          </p:cNvSpPr>
          <p:nvPr>
            <p:ph sz="quarter" idx="1"/>
          </p:nvPr>
        </p:nvSpPr>
        <p:spPr/>
        <p:txBody>
          <a:bodyPr/>
          <a:lstStyle/>
          <a:p>
            <a:r>
              <a:rPr lang="en-US" dirty="0" smtClean="0"/>
              <a:t>Dissemination</a:t>
            </a:r>
          </a:p>
          <a:p>
            <a:r>
              <a:rPr lang="en-US" dirty="0" smtClean="0"/>
              <a:t>Use</a:t>
            </a:r>
          </a:p>
          <a:p>
            <a:r>
              <a:rPr lang="en-US" dirty="0" smtClean="0"/>
              <a:t>Management Response</a:t>
            </a:r>
          </a:p>
          <a:p>
            <a:r>
              <a:rPr lang="en-US" dirty="0" smtClean="0"/>
              <a:t>Engagement with Stakeholders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Purposes</a:t>
            </a:r>
            <a:endParaRPr lang="en-US" dirty="0"/>
          </a:p>
        </p:txBody>
      </p:sp>
      <p:sp>
        <p:nvSpPr>
          <p:cNvPr id="3" name="Content Placeholder 2"/>
          <p:cNvSpPr>
            <a:spLocks noGrp="1"/>
          </p:cNvSpPr>
          <p:nvPr>
            <p:ph idx="1"/>
          </p:nvPr>
        </p:nvSpPr>
        <p:spPr/>
        <p:txBody>
          <a:bodyPr>
            <a:normAutofit/>
          </a:bodyPr>
          <a:lstStyle/>
          <a:p>
            <a:r>
              <a:rPr lang="en-US" dirty="0" smtClean="0"/>
              <a:t>Transparency and accountability</a:t>
            </a:r>
          </a:p>
          <a:p>
            <a:r>
              <a:rPr lang="en-US" dirty="0" smtClean="0"/>
              <a:t>Informing and improving an </a:t>
            </a:r>
            <a:r>
              <a:rPr lang="en-US" dirty="0" err="1" smtClean="0"/>
              <a:t>organisation’s</a:t>
            </a:r>
            <a:r>
              <a:rPr lang="en-US" dirty="0" smtClean="0"/>
              <a:t> work</a:t>
            </a:r>
          </a:p>
          <a:p>
            <a:r>
              <a:rPr lang="en-US" dirty="0" smtClean="0"/>
              <a:t>Sharing good practices and ‘how to’ to advance women’s human rights</a:t>
            </a:r>
          </a:p>
          <a:p>
            <a:r>
              <a:rPr lang="en-US" dirty="0" smtClean="0"/>
              <a:t>Sharing lessons with partners on the ground and building their capacity, and</a:t>
            </a:r>
          </a:p>
          <a:p>
            <a:r>
              <a:rPr lang="en-US" dirty="0" smtClean="0"/>
              <a:t>Generating knowledge on how gender equality, women’s empowerment and human rights can be advanced</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a:t>
            </a:r>
            <a:endParaRPr lang="en-US" dirty="0"/>
          </a:p>
        </p:txBody>
      </p:sp>
      <p:sp>
        <p:nvSpPr>
          <p:cNvPr id="3" name="Content Placeholder 2"/>
          <p:cNvSpPr>
            <a:spLocks noGrp="1"/>
          </p:cNvSpPr>
          <p:nvPr>
            <p:ph idx="1"/>
          </p:nvPr>
        </p:nvSpPr>
        <p:spPr>
          <a:xfrm>
            <a:off x="381000" y="1600200"/>
            <a:ext cx="8305800" cy="4876800"/>
          </a:xfrm>
        </p:spPr>
        <p:txBody>
          <a:bodyPr>
            <a:normAutofit fontScale="85000" lnSpcReduction="20000"/>
          </a:bodyPr>
          <a:lstStyle/>
          <a:p>
            <a:r>
              <a:rPr lang="en-US" b="1" dirty="0" smtClean="0"/>
              <a:t>Language and presentation of the report:</a:t>
            </a:r>
            <a:r>
              <a:rPr lang="en-US" dirty="0" smtClean="0"/>
              <a:t> use graphs or pictures, and be written in a manner that is gender and culturally sensitive.</a:t>
            </a:r>
          </a:p>
          <a:p>
            <a:r>
              <a:rPr lang="en-US" b="1" dirty="0" smtClean="0"/>
              <a:t>Translation:</a:t>
            </a:r>
            <a:r>
              <a:rPr lang="en-US" dirty="0" smtClean="0"/>
              <a:t> anticipate the need for translation when planning the evaluation so time and budget can be included)</a:t>
            </a:r>
          </a:p>
          <a:p>
            <a:r>
              <a:rPr lang="en-US" b="1" dirty="0" smtClean="0"/>
              <a:t>Making the report public: </a:t>
            </a:r>
            <a:r>
              <a:rPr lang="en-US" dirty="0" smtClean="0"/>
              <a:t>Within the UN, there is requirement to make all evaluations public (UNEG Norms and Standards) and in UN Women, this is accomplished by having the Evaluation Unit post the evaluation report in the Evaluation Resource Center (which is publicly accessible).</a:t>
            </a:r>
          </a:p>
          <a:p>
            <a:r>
              <a:rPr lang="en-US" b="1" dirty="0" smtClean="0"/>
              <a:t>Reaching target audiences in a user-friendly way:</a:t>
            </a:r>
            <a:r>
              <a:rPr lang="en-US" dirty="0" smtClean="0"/>
              <a:t> lower rates of literacy? The manager needs to be creative in using other dissemination channels, suited to different audiences.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Strategies</a:t>
            </a:r>
            <a:endParaRPr lang="en-US" dirty="0"/>
          </a:p>
        </p:txBody>
      </p:sp>
      <p:sp>
        <p:nvSpPr>
          <p:cNvPr id="4" name="Content Placeholder 3"/>
          <p:cNvSpPr>
            <a:spLocks noGrp="1"/>
          </p:cNvSpPr>
          <p:nvPr>
            <p:ph sz="half" idx="1"/>
          </p:nvPr>
        </p:nvSpPr>
        <p:spPr>
          <a:xfrm>
            <a:off x="0" y="1600200"/>
            <a:ext cx="4495800" cy="5029200"/>
          </a:xfrm>
        </p:spPr>
        <p:txBody>
          <a:bodyPr>
            <a:normAutofit/>
          </a:bodyPr>
          <a:lstStyle/>
          <a:p>
            <a:r>
              <a:rPr lang="en-US" dirty="0" smtClean="0"/>
              <a:t>Brochures outlining key evaluation lessons and recommendations</a:t>
            </a:r>
          </a:p>
          <a:p>
            <a:r>
              <a:rPr lang="en-US" dirty="0" smtClean="0"/>
              <a:t>Annual reports</a:t>
            </a:r>
          </a:p>
          <a:p>
            <a:r>
              <a:rPr lang="en-US" dirty="0" smtClean="0"/>
              <a:t>Articles in technical or </a:t>
            </a:r>
            <a:r>
              <a:rPr lang="en-US" dirty="0" err="1" smtClean="0"/>
              <a:t>organisational</a:t>
            </a:r>
            <a:r>
              <a:rPr lang="en-US" dirty="0" smtClean="0"/>
              <a:t> newsletters</a:t>
            </a:r>
          </a:p>
          <a:p>
            <a:r>
              <a:rPr lang="en-US" dirty="0" smtClean="0"/>
              <a:t>News releases</a:t>
            </a:r>
          </a:p>
          <a:p>
            <a:r>
              <a:rPr lang="en-US" dirty="0" smtClean="0"/>
              <a:t>Press conferences</a:t>
            </a:r>
          </a:p>
          <a:p>
            <a:r>
              <a:rPr lang="en-US" dirty="0" smtClean="0"/>
              <a:t>Media appearances</a:t>
            </a:r>
          </a:p>
          <a:p>
            <a:endParaRPr lang="en-US" dirty="0"/>
          </a:p>
        </p:txBody>
      </p:sp>
      <p:sp>
        <p:nvSpPr>
          <p:cNvPr id="5" name="Content Placeholder 4"/>
          <p:cNvSpPr>
            <a:spLocks noGrp="1"/>
          </p:cNvSpPr>
          <p:nvPr>
            <p:ph sz="half" idx="2"/>
          </p:nvPr>
        </p:nvSpPr>
        <p:spPr>
          <a:xfrm>
            <a:off x="4648200" y="1600200"/>
            <a:ext cx="4267200" cy="4953000"/>
          </a:xfrm>
        </p:spPr>
        <p:txBody>
          <a:bodyPr>
            <a:normAutofit/>
          </a:bodyPr>
          <a:lstStyle/>
          <a:p>
            <a:r>
              <a:rPr lang="en-US" dirty="0" smtClean="0"/>
              <a:t>Public meetings, public debates or town halls</a:t>
            </a:r>
          </a:p>
          <a:p>
            <a:r>
              <a:rPr lang="en-US" dirty="0" smtClean="0"/>
              <a:t>Seminars, workshops, and informal group discussions</a:t>
            </a:r>
          </a:p>
          <a:p>
            <a:r>
              <a:rPr lang="en-US" dirty="0" smtClean="0"/>
              <a:t>Electronic media (e-mail, websites, blogs etc.)</a:t>
            </a:r>
          </a:p>
          <a:p>
            <a:r>
              <a:rPr lang="en-US" dirty="0" smtClean="0"/>
              <a:t>Meeting with community leaders, one on one.</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Challenges to Use</a:t>
            </a:r>
            <a:endParaRPr lang="en-US" dirty="0"/>
          </a:p>
        </p:txBody>
      </p:sp>
      <p:sp>
        <p:nvSpPr>
          <p:cNvPr id="6" name="Content Placeholder 5"/>
          <p:cNvSpPr>
            <a:spLocks noGrp="1"/>
          </p:cNvSpPr>
          <p:nvPr>
            <p:ph idx="1"/>
          </p:nvPr>
        </p:nvSpPr>
        <p:spPr/>
        <p:txBody>
          <a:bodyPr/>
          <a:lstStyle/>
          <a:p>
            <a:r>
              <a:rPr lang="en-US" dirty="0" smtClean="0"/>
              <a:t>Lack of consensus on recommendations &amp; required action</a:t>
            </a:r>
          </a:p>
          <a:p>
            <a:r>
              <a:rPr lang="en-US" dirty="0" smtClean="0"/>
              <a:t>Those who don’t like the results attack the process</a:t>
            </a:r>
          </a:p>
          <a:p>
            <a:r>
              <a:rPr lang="en-US" dirty="0" smtClean="0"/>
              <a:t>Dissemination is minimal: no funds, interest or time</a:t>
            </a:r>
          </a:p>
          <a:p>
            <a:r>
              <a:rPr lang="en-US" dirty="0" smtClean="0"/>
              <a:t>No follow-up process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Management Response</a:t>
            </a:r>
            <a:endParaRPr lang="en-US" dirty="0"/>
          </a:p>
        </p:txBody>
      </p:sp>
      <p:sp>
        <p:nvSpPr>
          <p:cNvPr id="3" name="Content Placeholder 2"/>
          <p:cNvSpPr>
            <a:spLocks noGrp="1"/>
          </p:cNvSpPr>
          <p:nvPr>
            <p:ph idx="1"/>
          </p:nvPr>
        </p:nvSpPr>
        <p:spPr/>
        <p:txBody>
          <a:bodyPr>
            <a:normAutofit/>
          </a:bodyPr>
          <a:lstStyle/>
          <a:p>
            <a:r>
              <a:rPr lang="en-US" dirty="0" smtClean="0"/>
              <a:t>presentation of the response, action or non action to evaluation recommendations and lessons learned and follow-up or tracking mechanisms. </a:t>
            </a:r>
          </a:p>
          <a:p>
            <a:r>
              <a:rPr lang="en-US" dirty="0" smtClean="0"/>
              <a:t>engage with stakeholders to reflect on the evaluation process, findings, recommendations and lessons learned. </a:t>
            </a:r>
          </a:p>
          <a:p>
            <a:r>
              <a:rPr lang="en-US" dirty="0" smtClean="0"/>
              <a:t>Involve reference group in developing the management response, with the manager.</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Action</a:t>
            </a:r>
            <a:endParaRPr lang="en-US" dirty="0"/>
          </a:p>
        </p:txBody>
      </p:sp>
      <p:sp>
        <p:nvSpPr>
          <p:cNvPr id="3" name="Content Placeholder 2"/>
          <p:cNvSpPr>
            <a:spLocks noGrp="1"/>
          </p:cNvSpPr>
          <p:nvPr>
            <p:ph sz="quarter" idx="1"/>
          </p:nvPr>
        </p:nvSpPr>
        <p:spPr/>
        <p:txBody>
          <a:bodyPr/>
          <a:lstStyle/>
          <a:p>
            <a:r>
              <a:rPr lang="en-US" dirty="0" smtClean="0"/>
              <a:t>How does the information you learned here apply to the work that you are/will be doing in evaluation?</a:t>
            </a:r>
            <a:endParaRPr lang="en-US" dirty="0"/>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533400" y="381000"/>
            <a:ext cx="8153400" cy="914400"/>
          </a:xfrm>
        </p:spPr>
        <p:txBody>
          <a:bodyPr/>
          <a:lstStyle/>
          <a:p>
            <a:pPr eaLnBrk="1" hangingPunct="1">
              <a:defRPr/>
            </a:pPr>
            <a:r>
              <a:rPr lang="en-US" dirty="0" smtClean="0"/>
              <a:t>Resources</a:t>
            </a:r>
          </a:p>
        </p:txBody>
      </p:sp>
      <p:pic>
        <p:nvPicPr>
          <p:cNvPr id="34820" name="Picture 6" descr="C:\Documents and Settings\donna.mertens\My Documents\My Pictures\DonnaProf\Books\Transformative.png"/>
          <p:cNvPicPr>
            <a:picLocks noGrp="1" noChangeAspect="1" noChangeArrowheads="1"/>
          </p:cNvPicPr>
          <p:nvPr>
            <p:ph sz="quarter" idx="1"/>
          </p:nvPr>
        </p:nvPicPr>
        <p:blipFill>
          <a:blip r:embed="rId2" cstate="print"/>
          <a:stretch>
            <a:fillRect/>
          </a:stretch>
        </p:blipFill>
        <p:spPr>
          <a:xfrm>
            <a:off x="571066" y="1219200"/>
            <a:ext cx="3810868" cy="4977625"/>
          </a:xfrm>
          <a:noFill/>
        </p:spPr>
      </p:pic>
      <p:sp>
        <p:nvSpPr>
          <p:cNvPr id="46086" name="Rectangle 6"/>
          <p:cNvSpPr>
            <a:spLocks noGrp="1" noChangeArrowheads="1"/>
          </p:cNvSpPr>
          <p:nvPr>
            <p:ph sz="quarter" idx="2"/>
          </p:nvPr>
        </p:nvSpPr>
        <p:spPr>
          <a:xfrm>
            <a:off x="4267200" y="1524000"/>
            <a:ext cx="4876800" cy="5791200"/>
          </a:xfrm>
        </p:spPr>
        <p:txBody>
          <a:bodyPr>
            <a:normAutofit/>
          </a:bodyPr>
          <a:lstStyle/>
          <a:p>
            <a:pPr eaLnBrk="1" hangingPunct="1">
              <a:lnSpc>
                <a:spcPct val="90000"/>
              </a:lnSpc>
              <a:defRPr/>
            </a:pPr>
            <a:r>
              <a:rPr lang="en-US" sz="2000" dirty="0" smtClean="0"/>
              <a:t>Mertens, D. M. &amp; Wilson, A. (in press). Program Evaluation. NY: Guilford.</a:t>
            </a:r>
          </a:p>
          <a:p>
            <a:pPr eaLnBrk="1" hangingPunct="1">
              <a:lnSpc>
                <a:spcPct val="90000"/>
              </a:lnSpc>
              <a:buNone/>
              <a:defRPr/>
            </a:pPr>
            <a:endParaRPr lang="en-US" sz="2000" dirty="0" smtClean="0"/>
          </a:p>
          <a:p>
            <a:pPr eaLnBrk="1" hangingPunct="1">
              <a:lnSpc>
                <a:spcPct val="90000"/>
              </a:lnSpc>
              <a:defRPr/>
            </a:pPr>
            <a:r>
              <a:rPr lang="en-US" sz="2000" dirty="0" smtClean="0"/>
              <a:t>Mertens, D. M. (2010). Research and evaluation in education and psychology: Integrating diversity with </a:t>
            </a:r>
            <a:r>
              <a:rPr lang="en-US" sz="2000" dirty="0" err="1" smtClean="0"/>
              <a:t>qual</a:t>
            </a:r>
            <a:r>
              <a:rPr lang="en-US" sz="2000" dirty="0" smtClean="0"/>
              <a:t>, quant and mixed methods. 3</a:t>
            </a:r>
            <a:r>
              <a:rPr lang="en-US" sz="2000" baseline="30000" dirty="0" smtClean="0"/>
              <a:t>rd</a:t>
            </a:r>
            <a:r>
              <a:rPr lang="en-US" sz="2000" dirty="0" smtClean="0"/>
              <a:t> ed. Thousand Oaks, CA: Sage.</a:t>
            </a:r>
          </a:p>
          <a:p>
            <a:pPr eaLnBrk="1" hangingPunct="1">
              <a:lnSpc>
                <a:spcPct val="90000"/>
              </a:lnSpc>
              <a:buNone/>
              <a:defRPr/>
            </a:pPr>
            <a:endParaRPr lang="en-US" sz="2000" dirty="0" smtClean="0"/>
          </a:p>
          <a:p>
            <a:pPr eaLnBrk="1" hangingPunct="1">
              <a:lnSpc>
                <a:spcPct val="90000"/>
              </a:lnSpc>
              <a:defRPr/>
            </a:pPr>
            <a:r>
              <a:rPr lang="en-US" sz="2000" dirty="0" smtClean="0"/>
              <a:t>Mertens, D. M. (2009). </a:t>
            </a:r>
            <a:r>
              <a:rPr lang="en-US" sz="2000" i="1" dirty="0" smtClean="0"/>
              <a:t>Transformative research &amp; evaluation</a:t>
            </a:r>
            <a:r>
              <a:rPr lang="en-US" sz="2000" dirty="0" smtClean="0"/>
              <a:t>. NY: Guilford</a:t>
            </a:r>
          </a:p>
          <a:p>
            <a:pPr eaLnBrk="1" hangingPunct="1">
              <a:lnSpc>
                <a:spcPct val="90000"/>
              </a:lnSpc>
              <a:buNone/>
              <a:defRPr/>
            </a:pPr>
            <a:endParaRPr lang="en-US" sz="2000" dirty="0" smtClean="0"/>
          </a:p>
          <a:p>
            <a:pPr eaLnBrk="1" hangingPunct="1">
              <a:lnSpc>
                <a:spcPct val="90000"/>
              </a:lnSpc>
              <a:defRPr/>
            </a:pPr>
            <a:r>
              <a:rPr lang="en-US" sz="2000" dirty="0" smtClean="0"/>
              <a:t>Mertens, D. M. &amp; Ginsberg, P. (2009).(Eds.) Handbook of Social Research Ethics. Thousand Oaks, CA: Sage.</a:t>
            </a:r>
          </a:p>
          <a:p>
            <a:pPr eaLnBrk="1" hangingPunct="1">
              <a:lnSpc>
                <a:spcPct val="90000"/>
              </a:lnSpc>
              <a:defRPr/>
            </a:pPr>
            <a:endParaRPr lang="en-US" sz="2000" dirty="0" smtClean="0"/>
          </a:p>
        </p:txBody>
      </p:sp>
      <p:sp>
        <p:nvSpPr>
          <p:cNvPr id="7" name="Footer Placeholder 6"/>
          <p:cNvSpPr>
            <a:spLocks noGrp="1"/>
          </p:cNvSpPr>
          <p:nvPr>
            <p:ph type="ftr" sz="quarter" idx="17"/>
          </p:nvPr>
        </p:nvSpPr>
        <p:spPr/>
        <p:txBody>
          <a:bodyPr/>
          <a:lstStyle/>
          <a:p>
            <a:r>
              <a:rPr lang="en-US" smtClean="0"/>
              <a:t>IPEN Almaty Kazakhstan July 2011 Mertens Mixed Methods</a:t>
            </a:r>
            <a:endParaRPr lang="en-US"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dirty="0" smtClean="0"/>
              <a:t>Contact information</a:t>
            </a:r>
          </a:p>
        </p:txBody>
      </p:sp>
      <p:sp>
        <p:nvSpPr>
          <p:cNvPr id="8" name="Footer Placeholder 5"/>
          <p:cNvSpPr>
            <a:spLocks noGrp="1"/>
          </p:cNvSpPr>
          <p:nvPr>
            <p:ph type="ftr" sz="quarter" idx="11"/>
          </p:nvPr>
        </p:nvSpPr>
        <p:spPr/>
        <p:txBody>
          <a:bodyPr/>
          <a:lstStyle/>
          <a:p>
            <a:r>
              <a:rPr lang="en-US" smtClean="0"/>
              <a:t>IPEN Almaty Kazakhstan July 2011 Mertens Mixed Methods</a:t>
            </a:r>
            <a:endParaRPr lang="en-US" dirty="0"/>
          </a:p>
        </p:txBody>
      </p:sp>
      <p:sp>
        <p:nvSpPr>
          <p:cNvPr id="45059" name="Rectangle 3"/>
          <p:cNvSpPr>
            <a:spLocks noGrp="1" noChangeArrowheads="1"/>
          </p:cNvSpPr>
          <p:nvPr>
            <p:ph sz="quarter" idx="1"/>
          </p:nvPr>
        </p:nvSpPr>
        <p:spPr/>
        <p:txBody>
          <a:bodyPr/>
          <a:lstStyle/>
          <a:p>
            <a:pPr eaLnBrk="1" hangingPunct="1">
              <a:defRPr/>
            </a:pPr>
            <a:r>
              <a:rPr lang="en-US" dirty="0" smtClean="0"/>
              <a:t>Donna M. Mertens, Gallaudet University</a:t>
            </a:r>
          </a:p>
          <a:p>
            <a:pPr marL="548640" lvl="2" indent="-274320">
              <a:buClr>
                <a:schemeClr val="accent3"/>
              </a:buClr>
              <a:buSzPct val="95000"/>
              <a:defRPr/>
            </a:pPr>
            <a:r>
              <a:rPr lang="en-US" dirty="0" smtClean="0">
                <a:hlinkClick r:id="rId2"/>
              </a:rPr>
              <a:t>Donna.Mertens@Gallaudet.edu</a:t>
            </a:r>
            <a:endParaRPr lang="en-US" dirty="0" smtClean="0"/>
          </a:p>
          <a:p>
            <a:pPr marL="548640" lvl="2" indent="-274320">
              <a:buClr>
                <a:schemeClr val="accent3"/>
              </a:buClr>
              <a:buSzPct val="95000"/>
              <a:buNone/>
              <a:defRPr/>
            </a:pPr>
            <a:endParaRPr lang="en-US" dirty="0" smtClean="0"/>
          </a:p>
          <a:p>
            <a:pPr lvl="1">
              <a:buNone/>
              <a:defRPr/>
            </a:pPr>
            <a:endParaRPr lang="en-US" dirty="0" smtClean="0"/>
          </a:p>
          <a:p>
            <a:pPr lvl="1"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228600" y="228600"/>
            <a:ext cx="8534400" cy="1585913"/>
          </a:xfrm>
          <a:prstGeom prst="rect">
            <a:avLst/>
          </a:prstGeom>
          <a:noFill/>
          <a:ln w="9525">
            <a:noFill/>
            <a:miter lim="800000"/>
            <a:headEnd/>
            <a:tailEnd/>
          </a:ln>
          <a:effectLst/>
        </p:spPr>
        <p:txBody>
          <a:bodyPr>
            <a:spAutoFit/>
          </a:bodyPr>
          <a:lstStyle/>
          <a:p>
            <a:r>
              <a:rPr lang="en-US" sz="2000" b="1"/>
              <a:t>Concurrent Design</a:t>
            </a:r>
          </a:p>
          <a:p>
            <a:r>
              <a:rPr lang="en-US" sz="2000" b="1"/>
              <a:t>Quantitative and Qualitative occur more or less simultaneously</a:t>
            </a:r>
          </a:p>
          <a:p>
            <a:endParaRPr lang="en-US" sz="2000" b="1"/>
          </a:p>
          <a:p>
            <a:endParaRPr lang="en-US" sz="2000" b="1"/>
          </a:p>
          <a:p>
            <a:endParaRPr lang="en-US"/>
          </a:p>
        </p:txBody>
      </p:sp>
      <p:grpSp>
        <p:nvGrpSpPr>
          <p:cNvPr id="2" name="Group 5"/>
          <p:cNvGrpSpPr>
            <a:grpSpLocks noChangeAspect="1"/>
          </p:cNvGrpSpPr>
          <p:nvPr/>
        </p:nvGrpSpPr>
        <p:grpSpPr bwMode="auto">
          <a:xfrm>
            <a:off x="0" y="4800600"/>
            <a:ext cx="10439400" cy="1600200"/>
            <a:chOff x="2379" y="6092"/>
            <a:chExt cx="6150" cy="1080"/>
          </a:xfrm>
        </p:grpSpPr>
        <p:sp>
          <p:nvSpPr>
            <p:cNvPr id="10246" name="AutoShape 6"/>
            <p:cNvSpPr>
              <a:spLocks noChangeAspect="1" noChangeArrowheads="1"/>
            </p:cNvSpPr>
            <p:nvPr/>
          </p:nvSpPr>
          <p:spPr bwMode="auto">
            <a:xfrm>
              <a:off x="2379" y="6092"/>
              <a:ext cx="6150" cy="1080"/>
            </a:xfrm>
            <a:prstGeom prst="rect">
              <a:avLst/>
            </a:prstGeom>
            <a:noFill/>
            <a:ln w="9525">
              <a:noFill/>
              <a:miter lim="800000"/>
              <a:headEnd/>
              <a:tailEnd/>
            </a:ln>
          </p:spPr>
          <p:txBody>
            <a:bodyPr/>
            <a:lstStyle/>
            <a:p>
              <a:endParaRPr lang="en-US"/>
            </a:p>
          </p:txBody>
        </p:sp>
        <p:sp>
          <p:nvSpPr>
            <p:cNvPr id="10247" name="Text Box 7"/>
            <p:cNvSpPr txBox="1">
              <a:spLocks noChangeArrowheads="1"/>
            </p:cNvSpPr>
            <p:nvPr/>
          </p:nvSpPr>
          <p:spPr bwMode="auto">
            <a:xfrm>
              <a:off x="2679" y="6401"/>
              <a:ext cx="1800" cy="617"/>
            </a:xfrm>
            <a:prstGeom prst="rect">
              <a:avLst/>
            </a:prstGeom>
            <a:solidFill>
              <a:srgbClr val="FFFFFF"/>
            </a:solidFill>
            <a:ln w="9525">
              <a:solidFill>
                <a:srgbClr val="000000"/>
              </a:solidFill>
              <a:miter lim="800000"/>
              <a:headEnd/>
              <a:tailEnd/>
            </a:ln>
          </p:spPr>
          <p:txBody>
            <a:bodyPr/>
            <a:lstStyle/>
            <a:p>
              <a:r>
                <a:rPr lang="en-US" altLang="ko-KR" sz="2400" b="1">
                  <a:latin typeface="Times New Roman" pitchFamily="18" charset="0"/>
                  <a:ea typeface="Batang" pitchFamily="18" charset="-127"/>
                </a:rPr>
                <a:t>Qualitative</a:t>
              </a:r>
              <a:endParaRPr lang="en-US" sz="2400" b="1"/>
            </a:p>
          </p:txBody>
        </p:sp>
        <p:sp>
          <p:nvSpPr>
            <p:cNvPr id="10248" name="Line 8"/>
            <p:cNvSpPr>
              <a:spLocks noChangeShapeType="1"/>
            </p:cNvSpPr>
            <p:nvPr/>
          </p:nvSpPr>
          <p:spPr bwMode="auto">
            <a:xfrm>
              <a:off x="4629" y="6709"/>
              <a:ext cx="600" cy="0"/>
            </a:xfrm>
            <a:prstGeom prst="line">
              <a:avLst/>
            </a:prstGeom>
            <a:noFill/>
            <a:ln w="9525">
              <a:solidFill>
                <a:srgbClr val="000000"/>
              </a:solidFill>
              <a:round/>
              <a:headEnd/>
              <a:tailEnd type="triangle" w="med" len="med"/>
            </a:ln>
          </p:spPr>
          <p:txBody>
            <a:bodyPr/>
            <a:lstStyle/>
            <a:p>
              <a:endParaRPr lang="en-US"/>
            </a:p>
          </p:txBody>
        </p:sp>
        <p:sp>
          <p:nvSpPr>
            <p:cNvPr id="10249" name="Text Box 9"/>
            <p:cNvSpPr txBox="1">
              <a:spLocks noChangeArrowheads="1"/>
            </p:cNvSpPr>
            <p:nvPr/>
          </p:nvSpPr>
          <p:spPr bwMode="auto">
            <a:xfrm>
              <a:off x="5679" y="6401"/>
              <a:ext cx="1950" cy="462"/>
            </a:xfrm>
            <a:prstGeom prst="rect">
              <a:avLst/>
            </a:prstGeom>
            <a:solidFill>
              <a:srgbClr val="FFFFFF"/>
            </a:solidFill>
            <a:ln w="9525">
              <a:solidFill>
                <a:srgbClr val="000000"/>
              </a:solidFill>
              <a:miter lim="800000"/>
              <a:headEnd/>
              <a:tailEnd/>
            </a:ln>
          </p:spPr>
          <p:txBody>
            <a:bodyPr/>
            <a:lstStyle/>
            <a:p>
              <a:r>
                <a:rPr lang="en-US" altLang="ko-KR" sz="2400" b="1">
                  <a:latin typeface="Times New Roman" pitchFamily="18" charset="0"/>
                  <a:ea typeface="Batang" pitchFamily="18" charset="-127"/>
                </a:rPr>
                <a:t>Quantitative</a:t>
              </a:r>
              <a:endParaRPr lang="en-US" sz="2400" b="1"/>
            </a:p>
          </p:txBody>
        </p:sp>
      </p:grpSp>
      <p:sp>
        <p:nvSpPr>
          <p:cNvPr id="10250" name="Rectangle 10"/>
          <p:cNvSpPr>
            <a:spLocks noChangeArrowheads="1"/>
          </p:cNvSpPr>
          <p:nvPr/>
        </p:nvSpPr>
        <p:spPr bwMode="auto">
          <a:xfrm>
            <a:off x="609600" y="3048000"/>
            <a:ext cx="6934200" cy="2073275"/>
          </a:xfrm>
          <a:prstGeom prst="rect">
            <a:avLst/>
          </a:prstGeom>
          <a:noFill/>
          <a:ln w="9525">
            <a:noFill/>
            <a:miter lim="800000"/>
            <a:headEnd/>
            <a:tailEnd/>
          </a:ln>
          <a:effectLst/>
        </p:spPr>
        <p:txBody>
          <a:bodyPr>
            <a:spAutoFit/>
          </a:bodyPr>
          <a:lstStyle/>
          <a:p>
            <a:r>
              <a:rPr lang="en-US" sz="2000" b="1"/>
              <a:t>Sequential Design: Quantitative Followed by Qualitative</a:t>
            </a:r>
          </a:p>
          <a:p>
            <a:endParaRPr lang="en-US" sz="2000" b="1"/>
          </a:p>
          <a:p>
            <a:r>
              <a:rPr lang="en-US" sz="2000" b="1"/>
              <a:t>OR</a:t>
            </a:r>
          </a:p>
          <a:p>
            <a:endParaRPr lang="en-US" sz="2000" b="1"/>
          </a:p>
          <a:p>
            <a:r>
              <a:rPr lang="en-US" sz="2000" b="1"/>
              <a:t>Sequential Design: Qualitative Followed by Quantitative</a:t>
            </a:r>
          </a:p>
          <a:p>
            <a:pPr>
              <a:spcBef>
                <a:spcPct val="50000"/>
              </a:spcBef>
            </a:pPr>
            <a:endParaRPr lang="en-US" sz="2000" b="1"/>
          </a:p>
        </p:txBody>
      </p:sp>
      <p:grpSp>
        <p:nvGrpSpPr>
          <p:cNvPr id="3" name="Group 11"/>
          <p:cNvGrpSpPr>
            <a:grpSpLocks noChangeAspect="1"/>
          </p:cNvGrpSpPr>
          <p:nvPr/>
        </p:nvGrpSpPr>
        <p:grpSpPr bwMode="auto">
          <a:xfrm>
            <a:off x="1143000" y="1050925"/>
            <a:ext cx="2590800" cy="1943100"/>
            <a:chOff x="2379" y="2686"/>
            <a:chExt cx="1800" cy="1389"/>
          </a:xfrm>
        </p:grpSpPr>
        <p:sp>
          <p:nvSpPr>
            <p:cNvPr id="10252" name="AutoShape 12"/>
            <p:cNvSpPr>
              <a:spLocks noChangeAspect="1" noChangeArrowheads="1"/>
            </p:cNvSpPr>
            <p:nvPr/>
          </p:nvSpPr>
          <p:spPr bwMode="auto">
            <a:xfrm>
              <a:off x="2379" y="2686"/>
              <a:ext cx="1800" cy="1389"/>
            </a:xfrm>
            <a:prstGeom prst="rect">
              <a:avLst/>
            </a:prstGeom>
            <a:noFill/>
            <a:ln w="9525">
              <a:noFill/>
              <a:miter lim="800000"/>
              <a:headEnd/>
              <a:tailEnd/>
            </a:ln>
          </p:spPr>
          <p:txBody>
            <a:bodyPr/>
            <a:lstStyle/>
            <a:p>
              <a:endParaRPr lang="en-US"/>
            </a:p>
          </p:txBody>
        </p:sp>
        <p:sp>
          <p:nvSpPr>
            <p:cNvPr id="10253" name="Text Box 13"/>
            <p:cNvSpPr txBox="1">
              <a:spLocks noChangeArrowheads="1"/>
            </p:cNvSpPr>
            <p:nvPr/>
          </p:nvSpPr>
          <p:spPr bwMode="auto">
            <a:xfrm>
              <a:off x="2529" y="2840"/>
              <a:ext cx="1350" cy="463"/>
            </a:xfrm>
            <a:prstGeom prst="rect">
              <a:avLst/>
            </a:prstGeom>
            <a:solidFill>
              <a:srgbClr val="FFFFFF"/>
            </a:solidFill>
            <a:ln w="9525">
              <a:solidFill>
                <a:srgbClr val="000000"/>
              </a:solidFill>
              <a:miter lim="800000"/>
              <a:headEnd/>
              <a:tailEnd/>
            </a:ln>
          </p:spPr>
          <p:txBody>
            <a:bodyPr/>
            <a:lstStyle/>
            <a:p>
              <a:r>
                <a:rPr lang="en-US" altLang="ko-KR" sz="2000" b="1">
                  <a:latin typeface="Times New Roman" pitchFamily="18" charset="0"/>
                  <a:ea typeface="Batang" pitchFamily="18" charset="-127"/>
                </a:rPr>
                <a:t>Quantitative</a:t>
              </a:r>
              <a:endParaRPr lang="en-US" sz="2000" b="1"/>
            </a:p>
          </p:txBody>
        </p:sp>
        <p:sp>
          <p:nvSpPr>
            <p:cNvPr id="10254" name="Text Box 14"/>
            <p:cNvSpPr txBox="1">
              <a:spLocks noChangeArrowheads="1"/>
            </p:cNvSpPr>
            <p:nvPr/>
          </p:nvSpPr>
          <p:spPr bwMode="auto">
            <a:xfrm>
              <a:off x="2529" y="3457"/>
              <a:ext cx="1350" cy="463"/>
            </a:xfrm>
            <a:prstGeom prst="rect">
              <a:avLst/>
            </a:prstGeom>
            <a:solidFill>
              <a:srgbClr val="FFFFFF"/>
            </a:solidFill>
            <a:ln w="9525">
              <a:solidFill>
                <a:srgbClr val="000000"/>
              </a:solidFill>
              <a:miter lim="800000"/>
              <a:headEnd/>
              <a:tailEnd/>
            </a:ln>
          </p:spPr>
          <p:txBody>
            <a:bodyPr/>
            <a:lstStyle/>
            <a:p>
              <a:r>
                <a:rPr lang="en-US" altLang="ko-KR" sz="2000" b="1">
                  <a:latin typeface="Times New Roman" pitchFamily="18" charset="0"/>
                  <a:ea typeface="Batang" pitchFamily="18" charset="-127"/>
                </a:rPr>
                <a:t>Qualitative</a:t>
              </a:r>
              <a:endParaRPr lang="en-US" sz="2000" b="1"/>
            </a:p>
          </p:txBody>
        </p:sp>
      </p:grpSp>
      <p:sp>
        <p:nvSpPr>
          <p:cNvPr id="10255" name="Text Box 15"/>
          <p:cNvSpPr txBox="1">
            <a:spLocks noChangeArrowheads="1"/>
          </p:cNvSpPr>
          <p:nvPr/>
        </p:nvSpPr>
        <p:spPr bwMode="auto">
          <a:xfrm>
            <a:off x="708025" y="6545263"/>
            <a:ext cx="3787775" cy="366712"/>
          </a:xfrm>
          <a:prstGeom prst="rect">
            <a:avLst/>
          </a:prstGeom>
          <a:noFill/>
          <a:ln w="9525">
            <a:noFill/>
            <a:miter lim="800000"/>
            <a:headEnd/>
            <a:tailEnd/>
          </a:ln>
          <a:effectLst/>
        </p:spPr>
        <p:txBody>
          <a:bodyPr>
            <a:spAutoFit/>
          </a:bodyPr>
          <a:lstStyle/>
          <a:p>
            <a:pPr>
              <a:spcBef>
                <a:spcPct val="50000"/>
              </a:spcBef>
            </a:pPr>
            <a:r>
              <a:rPr lang="en-US"/>
              <a:t>Mertens, 2009, TRE, p. 167</a:t>
            </a:r>
          </a:p>
        </p:txBody>
      </p:sp>
      <p:sp>
        <p:nvSpPr>
          <p:cNvPr id="16" name="Footer Placeholder 1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smtClean="0"/>
              <a:t>IPEN Almaty Kazakhstan July 2011 Mertens Mixed Methods</a:t>
            </a:r>
            <a:endParaRPr lang="en-US" dirty="0"/>
          </a:p>
        </p:txBody>
      </p:sp>
      <p:pic>
        <p:nvPicPr>
          <p:cNvPr id="7" name="Picture 6"/>
          <p:cNvPicPr/>
          <p:nvPr/>
        </p:nvPicPr>
        <p:blipFill>
          <a:blip r:embed="rId3" cstate="print"/>
          <a:srcRect l="15645" t="13965" r="23535" b="12500"/>
          <a:stretch>
            <a:fillRect/>
          </a:stretch>
        </p:blipFill>
        <p:spPr bwMode="auto">
          <a:xfrm>
            <a:off x="1600200" y="381000"/>
            <a:ext cx="5943600" cy="4876800"/>
          </a:xfrm>
          <a:prstGeom prst="rect">
            <a:avLst/>
          </a:prstGeom>
          <a:solidFill>
            <a:srgbClr val="000000"/>
          </a:solidFill>
          <a:ln w="9525">
            <a:noFill/>
            <a:miter lim="800000"/>
            <a:headEnd/>
            <a:tailEnd/>
          </a:ln>
        </p:spPr>
      </p:pic>
      <p:sp>
        <p:nvSpPr>
          <p:cNvPr id="8" name="AutoShape 3"/>
          <p:cNvSpPr>
            <a:spLocks noChangeArrowheads="1"/>
          </p:cNvSpPr>
          <p:nvPr/>
        </p:nvSpPr>
        <p:spPr bwMode="auto">
          <a:xfrm rot="10800000">
            <a:off x="990600" y="3581400"/>
            <a:ext cx="7239000" cy="2895600"/>
          </a:xfrm>
          <a:custGeom>
            <a:avLst/>
            <a:gdLst>
              <a:gd name="T0" fmla="*/ 1213035208 w 21600"/>
              <a:gd name="T1" fmla="*/ 0 h 21600"/>
              <a:gd name="T2" fmla="*/ 321791312 w 21600"/>
              <a:gd name="T3" fmla="*/ 157910205 h 21600"/>
              <a:gd name="T4" fmla="*/ 1213035208 w 21600"/>
              <a:gd name="T5" fmla="*/ 93951764 h 21600"/>
              <a:gd name="T6" fmla="*/ 2104279104 w 21600"/>
              <a:gd name="T7" fmla="*/ 157910205 h 21600"/>
              <a:gd name="T8" fmla="*/ 0 60000 65536"/>
              <a:gd name="T9" fmla="*/ 0 60000 65536"/>
              <a:gd name="T10" fmla="*/ 0 60000 65536"/>
              <a:gd name="T11" fmla="*/ 0 60000 65536"/>
              <a:gd name="T12" fmla="*/ 2 w 21600"/>
              <a:gd name="T13" fmla="*/ 0 h 21600"/>
              <a:gd name="T14" fmla="*/ 21598 w 21600"/>
              <a:gd name="T15" fmla="*/ 10903 h 21600"/>
            </a:gdLst>
            <a:ahLst/>
            <a:cxnLst>
              <a:cxn ang="T8">
                <a:pos x="T0" y="T1"/>
              </a:cxn>
              <a:cxn ang="T9">
                <a:pos x="T2" y="T3"/>
              </a:cxn>
              <a:cxn ang="T10">
                <a:pos x="T4" y="T5"/>
              </a:cxn>
              <a:cxn ang="T11">
                <a:pos x="T6" y="T7"/>
              </a:cxn>
            </a:cxnLst>
            <a:rect l="T12" t="T13" r="T14" b="T15"/>
            <a:pathLst>
              <a:path w="21600" h="21600">
                <a:moveTo>
                  <a:pt x="5399" y="9430"/>
                </a:moveTo>
                <a:cubicBezTo>
                  <a:pt x="6025" y="6958"/>
                  <a:pt x="8250" y="5227"/>
                  <a:pt x="10800" y="5227"/>
                </a:cubicBezTo>
                <a:cubicBezTo>
                  <a:pt x="13349" y="5227"/>
                  <a:pt x="15574" y="6958"/>
                  <a:pt x="16200" y="9430"/>
                </a:cubicBezTo>
                <a:lnTo>
                  <a:pt x="21268" y="8144"/>
                </a:lnTo>
                <a:cubicBezTo>
                  <a:pt x="20053" y="3354"/>
                  <a:pt x="15741" y="0"/>
                  <a:pt x="10799" y="0"/>
                </a:cubicBezTo>
                <a:cubicBezTo>
                  <a:pt x="5858" y="0"/>
                  <a:pt x="1546" y="3354"/>
                  <a:pt x="331" y="8144"/>
                </a:cubicBezTo>
                <a:close/>
              </a:path>
            </a:pathLst>
          </a:custGeom>
          <a:solidFill>
            <a:srgbClr val="FFFFFF"/>
          </a:solidFill>
          <a:ln w="952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hangingPunct="0"/>
            <a:endParaRPr lang="en-US" sz="2400" dirty="0">
              <a:ea typeface="ＭＳ Ｐゴシック" charset="-128"/>
            </a:endParaRPr>
          </a:p>
        </p:txBody>
      </p:sp>
      <p:sp>
        <p:nvSpPr>
          <p:cNvPr id="9" name="Line Callout 1 8"/>
          <p:cNvSpPr/>
          <p:nvPr/>
        </p:nvSpPr>
        <p:spPr>
          <a:xfrm>
            <a:off x="3124200" y="5334000"/>
            <a:ext cx="3429000" cy="838200"/>
          </a:xfrm>
          <a:prstGeom prst="borderCallout1">
            <a:avLst>
              <a:gd name="adj1" fmla="val -12419"/>
              <a:gd name="adj2" fmla="val -15571"/>
              <a:gd name="adj3" fmla="val 47045"/>
              <a:gd name="adj4" fmla="val 90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t>Community Participation</a:t>
            </a:r>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743712"/>
          </a:xfrm>
        </p:spPr>
        <p:txBody>
          <a:bodyPr>
            <a:normAutofit fontScale="90000"/>
          </a:bodyPr>
          <a:lstStyle/>
          <a:p>
            <a:pPr algn="ctr"/>
            <a:r>
              <a:rPr lang="en-US" b="1" dirty="0" smtClean="0"/>
              <a:t>Example: Making Visible</a:t>
            </a:r>
            <a:endParaRPr lang="en-US" b="1" dirty="0"/>
          </a:p>
        </p:txBody>
      </p:sp>
      <p:pic>
        <p:nvPicPr>
          <p:cNvPr id="4" name="Content Placeholder 3" descr="DSCN2094.JPG"/>
          <p:cNvPicPr>
            <a:picLocks noGrp="1" noChangeAspect="1"/>
          </p:cNvPicPr>
          <p:nvPr>
            <p:ph sz="quarter" idx="1"/>
          </p:nvPr>
        </p:nvPicPr>
        <p:blipFill>
          <a:blip r:embed="rId2" cstate="print"/>
          <a:stretch>
            <a:fillRect/>
          </a:stretch>
        </p:blipFill>
        <p:spPr>
          <a:xfrm>
            <a:off x="609600" y="2589556"/>
            <a:ext cx="3886200" cy="2571063"/>
          </a:xfrm>
        </p:spPr>
      </p:pic>
      <p:sp>
        <p:nvSpPr>
          <p:cNvPr id="5" name="Content Placeholder 4"/>
          <p:cNvSpPr>
            <a:spLocks noGrp="1"/>
          </p:cNvSpPr>
          <p:nvPr>
            <p:ph sz="quarter" idx="2"/>
          </p:nvPr>
        </p:nvSpPr>
        <p:spPr>
          <a:xfrm>
            <a:off x="5257800" y="1600200"/>
            <a:ext cx="3733800" cy="4525963"/>
          </a:xfrm>
        </p:spPr>
        <p:txBody>
          <a:bodyPr>
            <a:normAutofit/>
          </a:bodyPr>
          <a:lstStyle/>
          <a:p>
            <a:pPr>
              <a:buNone/>
            </a:pPr>
            <a:r>
              <a:rPr lang="en-US" sz="3200" dirty="0" smtClean="0"/>
              <a:t>Botswana youth:</a:t>
            </a:r>
          </a:p>
          <a:p>
            <a:pPr>
              <a:buNone/>
            </a:pPr>
            <a:r>
              <a:rPr lang="en-US" sz="3200" dirty="0" smtClean="0"/>
              <a:t>addressing power</a:t>
            </a:r>
          </a:p>
          <a:p>
            <a:pPr>
              <a:buNone/>
            </a:pPr>
            <a:r>
              <a:rPr lang="en-US" sz="3200" dirty="0" smtClean="0"/>
              <a:t>inequities in the</a:t>
            </a:r>
          </a:p>
          <a:p>
            <a:pPr>
              <a:buNone/>
            </a:pPr>
            <a:r>
              <a:rPr lang="en-US" sz="3200" dirty="0" smtClean="0"/>
              <a:t>fight against </a:t>
            </a:r>
          </a:p>
          <a:p>
            <a:pPr>
              <a:buNone/>
            </a:pPr>
            <a:r>
              <a:rPr lang="en-US" sz="3200" dirty="0" smtClean="0"/>
              <a:t>HIV/AIDS using a</a:t>
            </a:r>
          </a:p>
          <a:p>
            <a:pPr>
              <a:buNone/>
            </a:pPr>
            <a:r>
              <a:rPr lang="en-US" sz="3200" dirty="0" smtClean="0"/>
              <a:t>transformative  lens</a:t>
            </a:r>
            <a:endParaRPr lang="en-US" sz="3200" dirty="0"/>
          </a:p>
        </p:txBody>
      </p:sp>
      <p:sp>
        <p:nvSpPr>
          <p:cNvPr id="8" name="Footer Placeholder 7"/>
          <p:cNvSpPr>
            <a:spLocks noGrp="1"/>
          </p:cNvSpPr>
          <p:nvPr>
            <p:ph type="ftr" sz="quarter" idx="17"/>
          </p:nvPr>
        </p:nvSpPr>
        <p:spPr/>
        <p:txBody>
          <a:bodyPr/>
          <a:lstStyle/>
          <a:p>
            <a:r>
              <a:rPr lang="en-US" smtClean="0"/>
              <a:t>IPEN Almaty Kazakhstan July 2011 Mertens Mixed Methods</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Transformative Mixed Methods Design</a:t>
            </a:r>
            <a:endParaRPr lang="en-US" dirty="0"/>
          </a:p>
        </p:txBody>
      </p:sp>
      <p:sp>
        <p:nvSpPr>
          <p:cNvPr id="5" name="Footer Placeholder 4"/>
          <p:cNvSpPr>
            <a:spLocks noGrp="1"/>
          </p:cNvSpPr>
          <p:nvPr>
            <p:ph type="ftr" sz="quarter" idx="11"/>
          </p:nvPr>
        </p:nvSpPr>
        <p:spPr/>
        <p:txBody>
          <a:bodyPr/>
          <a:lstStyle/>
          <a:p>
            <a:r>
              <a:rPr lang="en-US" smtClean="0"/>
              <a:t>IPEN Almaty Kazakhstan July 2011 Mertens Mixed Methods</a:t>
            </a:r>
            <a:endParaRPr lang="en-US" dirty="0"/>
          </a:p>
        </p:txBody>
      </p:sp>
      <p:sp>
        <p:nvSpPr>
          <p:cNvPr id="7" name="Content Placeholder 6"/>
          <p:cNvSpPr>
            <a:spLocks noGrp="1"/>
          </p:cNvSpPr>
          <p:nvPr>
            <p:ph sz="quarter" idx="1"/>
          </p:nvPr>
        </p:nvSpPr>
        <p:spPr/>
        <p:txBody>
          <a:bodyPr/>
          <a:lstStyle/>
          <a:p>
            <a:pPr>
              <a:buNone/>
            </a:pPr>
            <a:endParaRPr lang="en-US" dirty="0"/>
          </a:p>
        </p:txBody>
      </p:sp>
      <p:graphicFrame>
        <p:nvGraphicFramePr>
          <p:cNvPr id="8" name="Diagram 7"/>
          <p:cNvGraphicFramePr/>
          <p:nvPr/>
        </p:nvGraphicFramePr>
        <p:xfrm>
          <a:off x="381000" y="1752600"/>
          <a:ext cx="8458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p:cNvCxnSpPr/>
          <p:nvPr/>
        </p:nvCxnSpPr>
        <p:spPr>
          <a:xfrm flipV="1">
            <a:off x="7391400" y="4344988"/>
            <a:ext cx="228600" cy="74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96200" y="3048000"/>
            <a:ext cx="1062278" cy="2862322"/>
          </a:xfrm>
          <a:prstGeom prst="rect">
            <a:avLst/>
          </a:prstGeom>
          <a:solidFill>
            <a:schemeClr val="accent2"/>
          </a:solidFill>
        </p:spPr>
        <p:txBody>
          <a:bodyPr wrap="none" rtlCol="0">
            <a:spAutoFit/>
          </a:bodyPr>
          <a:lstStyle/>
          <a:p>
            <a:r>
              <a:rPr lang="en-US" dirty="0" smtClean="0">
                <a:solidFill>
                  <a:schemeClr val="bg1"/>
                </a:solidFill>
              </a:rPr>
              <a:t>Post</a:t>
            </a:r>
          </a:p>
          <a:p>
            <a:r>
              <a:rPr lang="en-US" dirty="0" smtClean="0">
                <a:solidFill>
                  <a:schemeClr val="bg1"/>
                </a:solidFill>
              </a:rPr>
              <a:t>tests: </a:t>
            </a:r>
          </a:p>
          <a:p>
            <a:r>
              <a:rPr lang="en-US" dirty="0" smtClean="0">
                <a:solidFill>
                  <a:schemeClr val="bg1"/>
                </a:solidFill>
              </a:rPr>
              <a:t>Quant</a:t>
            </a:r>
          </a:p>
          <a:p>
            <a:r>
              <a:rPr lang="en-US" dirty="0" smtClean="0">
                <a:solidFill>
                  <a:schemeClr val="bg1"/>
                </a:solidFill>
              </a:rPr>
              <a:t>Qual;</a:t>
            </a:r>
          </a:p>
          <a:p>
            <a:r>
              <a:rPr lang="en-US" dirty="0" smtClean="0">
                <a:solidFill>
                  <a:schemeClr val="bg1"/>
                </a:solidFill>
              </a:rPr>
              <a:t>Behavior</a:t>
            </a:r>
          </a:p>
          <a:p>
            <a:r>
              <a:rPr lang="en-US" dirty="0" smtClean="0">
                <a:solidFill>
                  <a:schemeClr val="bg1"/>
                </a:solidFill>
              </a:rPr>
              <a:t>&amp; Policy</a:t>
            </a:r>
          </a:p>
          <a:p>
            <a:r>
              <a:rPr lang="en-US" dirty="0" smtClean="0">
                <a:solidFill>
                  <a:schemeClr val="bg1"/>
                </a:solidFill>
              </a:rPr>
              <a:t>Change;</a:t>
            </a:r>
          </a:p>
          <a:p>
            <a:r>
              <a:rPr lang="en-US" dirty="0" smtClean="0">
                <a:solidFill>
                  <a:schemeClr val="bg1"/>
                </a:solidFill>
              </a:rPr>
              <a:t>Transfer</a:t>
            </a:r>
          </a:p>
          <a:p>
            <a:r>
              <a:rPr lang="en-US" dirty="0" smtClean="0">
                <a:solidFill>
                  <a:schemeClr val="bg1"/>
                </a:solidFill>
              </a:rPr>
              <a:t>To other</a:t>
            </a:r>
          </a:p>
          <a:p>
            <a:r>
              <a:rPr lang="en-US" dirty="0" smtClean="0">
                <a:solidFill>
                  <a:schemeClr val="bg1"/>
                </a:solidFill>
              </a:rPr>
              <a:t>contexts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sz="3600"/>
              <a:t>Transformative Design Components:</a:t>
            </a:r>
            <a:br>
              <a:rPr lang="en-US" sz="3600"/>
            </a:br>
            <a:r>
              <a:rPr lang="en-US" sz="4000"/>
              <a:t>Post-Colonial Critical Ethnography</a:t>
            </a:r>
          </a:p>
        </p:txBody>
      </p:sp>
      <p:sp>
        <p:nvSpPr>
          <p:cNvPr id="11267" name="Rectangle 3"/>
          <p:cNvSpPr>
            <a:spLocks noGrp="1" noChangeArrowheads="1"/>
          </p:cNvSpPr>
          <p:nvPr>
            <p:ph sz="quarter" idx="1"/>
          </p:nvPr>
        </p:nvSpPr>
        <p:spPr>
          <a:xfrm>
            <a:off x="228600" y="1600200"/>
            <a:ext cx="8458200" cy="5029200"/>
          </a:xfrm>
        </p:spPr>
        <p:txBody>
          <a:bodyPr/>
          <a:lstStyle/>
          <a:p>
            <a:pPr>
              <a:lnSpc>
                <a:spcPct val="80000"/>
              </a:lnSpc>
            </a:pPr>
            <a:r>
              <a:rPr lang="en-US" sz="2000" dirty="0"/>
              <a:t>A statement of your </a:t>
            </a:r>
            <a:r>
              <a:rPr lang="en-US" sz="2000" dirty="0" smtClean="0"/>
              <a:t>evaluation problem </a:t>
            </a:r>
            <a:r>
              <a:rPr lang="en-US" sz="2000" dirty="0"/>
              <a:t>or questions (focus).</a:t>
            </a:r>
          </a:p>
          <a:p>
            <a:pPr>
              <a:lnSpc>
                <a:spcPct val="80000"/>
              </a:lnSpc>
            </a:pPr>
            <a:r>
              <a:rPr lang="en-US" sz="2000" dirty="0"/>
              <a:t>A description of your data-collection methods, including interviewing, journaling, and coding processes, and how these will be accomplished with </a:t>
            </a:r>
            <a:r>
              <a:rPr lang="en-US" sz="2000" dirty="0" smtClean="0"/>
              <a:t>the evaluator </a:t>
            </a:r>
            <a:r>
              <a:rPr lang="en-US" sz="2000" dirty="0"/>
              <a:t>as a co-performer in the field or participant observer.</a:t>
            </a:r>
          </a:p>
          <a:p>
            <a:pPr>
              <a:lnSpc>
                <a:spcPct val="80000"/>
              </a:lnSpc>
            </a:pPr>
            <a:r>
              <a:rPr lang="en-US" sz="2000" dirty="0"/>
              <a:t>An explanation of your ethical methods and how the welfare of the participants will be put first by protecting their rights, interests, privacy, sensibility, and offering reports at key stages to them, including the final report.</a:t>
            </a:r>
          </a:p>
          <a:p>
            <a:pPr>
              <a:lnSpc>
                <a:spcPct val="80000"/>
              </a:lnSpc>
            </a:pPr>
            <a:r>
              <a:rPr lang="en-US" sz="2000" dirty="0"/>
              <a:t>A description of the participants in terms of population, geographic location, norms and rules, significant historical and cultural context, and expectations for key informants.</a:t>
            </a:r>
          </a:p>
          <a:p>
            <a:pPr>
              <a:lnSpc>
                <a:spcPct val="80000"/>
              </a:lnSpc>
            </a:pPr>
            <a:r>
              <a:rPr lang="en-US" sz="2000" dirty="0"/>
              <a:t>A time frame for entering the field, collecting the data, departing from the field, coding and analysis and completion of the written report, and/or public performance.</a:t>
            </a:r>
          </a:p>
          <a:p>
            <a:pPr>
              <a:lnSpc>
                <a:spcPct val="80000"/>
              </a:lnSpc>
            </a:pPr>
            <a:r>
              <a:rPr lang="en-US" sz="2000" dirty="0"/>
              <a:t>Use of a critical theoretical framework in the design, implementation, and dissemination of the study.</a:t>
            </a:r>
          </a:p>
          <a:p>
            <a:pPr>
              <a:lnSpc>
                <a:spcPct val="80000"/>
              </a:lnSpc>
              <a:buFontTx/>
              <a:buNone/>
            </a:pPr>
            <a:r>
              <a:rPr lang="en-US" sz="2000" dirty="0"/>
              <a:t>Madison (2005)</a:t>
            </a:r>
          </a:p>
        </p:txBody>
      </p:sp>
      <p:sp>
        <p:nvSpPr>
          <p:cNvPr id="6" name="Footer Placeholder 5"/>
          <p:cNvSpPr>
            <a:spLocks noGrp="1"/>
          </p:cNvSpPr>
          <p:nvPr>
            <p:ph type="ftr" sz="quarter" idx="11"/>
          </p:nvPr>
        </p:nvSpPr>
        <p:spPr/>
        <p:txBody>
          <a:bodyPr/>
          <a:lstStyle/>
          <a:p>
            <a:r>
              <a:rPr lang="en-US" smtClean="0"/>
              <a:t>IPEN Almaty Kazakhstan July 2011 Mertens Mixed Methods</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290</TotalTime>
  <Words>3798</Words>
  <Application>Microsoft Office PowerPoint</Application>
  <PresentationFormat>On-screen Show (4:3)</PresentationFormat>
  <Paragraphs>438</Paragraphs>
  <Slides>48</Slides>
  <Notes>13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Median</vt:lpstr>
      <vt:lpstr>UNWOMEN/IPEN Transformative Mixed Methods Evaluation: Day 3 Mixed Methods</vt:lpstr>
      <vt:lpstr>Three days together</vt:lpstr>
      <vt:lpstr>Methods Options</vt:lpstr>
      <vt:lpstr>Mixed Methods Decisions</vt:lpstr>
      <vt:lpstr>Slide 5</vt:lpstr>
      <vt:lpstr>Slide 6</vt:lpstr>
      <vt:lpstr>Example: Making Visible</vt:lpstr>
      <vt:lpstr>Transformative Mixed Methods Design</vt:lpstr>
      <vt:lpstr>Transformative Design Components: Post-Colonial Critical Ethnography</vt:lpstr>
      <vt:lpstr>PAR and Transformative Design</vt:lpstr>
      <vt:lpstr>Transformative MM and PAR</vt:lpstr>
      <vt:lpstr>Questions for Thought: Design</vt:lpstr>
      <vt:lpstr>Gender Analysis and MM</vt:lpstr>
      <vt:lpstr>Outcomes, Outputs &amp; Impacts</vt:lpstr>
      <vt:lpstr>INDICATORS</vt:lpstr>
      <vt:lpstr>INDICATORS</vt:lpstr>
      <vt:lpstr>EXAMPLES</vt:lpstr>
      <vt:lpstr>GENDER SENSITIVE INDICATORS</vt:lpstr>
      <vt:lpstr>HUMAN RIGHTS INDICATORS</vt:lpstr>
      <vt:lpstr>GE &amp; HR RESPONSIVE EVALUATION </vt:lpstr>
      <vt:lpstr>EXAMPLE INDICATORS</vt:lpstr>
      <vt:lpstr>Examples: GE/HR Indicators</vt:lpstr>
      <vt:lpstr>“REALITY CHECK”</vt:lpstr>
      <vt:lpstr>EXERCISE: DEVELOP INDICATORS</vt:lpstr>
      <vt:lpstr>Sample Relevance Evaluation ?’s</vt:lpstr>
      <vt:lpstr>Sample Evaluation Effectiveness ?’s</vt:lpstr>
      <vt:lpstr>Sample Evaluation Efficiency ?’s</vt:lpstr>
      <vt:lpstr>Sample Evaluation Impact ?’s</vt:lpstr>
      <vt:lpstr>Sample Evaluation Sustainability ?’s</vt:lpstr>
      <vt:lpstr>Additional GE/HR ?’s</vt:lpstr>
      <vt:lpstr>GE/HR Evaluation Methods</vt:lpstr>
      <vt:lpstr>Rigor applied to methods choices</vt:lpstr>
      <vt:lpstr>Slide 33</vt:lpstr>
      <vt:lpstr>Comparative Studies: Rigor</vt:lpstr>
      <vt:lpstr>Criteria that establish rigor in qualitative methods</vt:lpstr>
      <vt:lpstr>Slide 36</vt:lpstr>
      <vt:lpstr>TRANSFORMATIVE EVALUATION: Rigor</vt:lpstr>
      <vt:lpstr>Slide 38</vt:lpstr>
      <vt:lpstr>Power and Privilege</vt:lpstr>
      <vt:lpstr>Criteria for Rigor: Utilization</vt:lpstr>
      <vt:lpstr>Dissemination Purposes</vt:lpstr>
      <vt:lpstr>Dissemination</vt:lpstr>
      <vt:lpstr>Dissemination Strategies</vt:lpstr>
      <vt:lpstr>Challenges to Use</vt:lpstr>
      <vt:lpstr>Formal Management Response</vt:lpstr>
      <vt:lpstr>Agenda for Action</vt:lpstr>
      <vt:lpstr>Resources</vt:lpstr>
      <vt:lpstr>Contact information</vt:lpstr>
    </vt:vector>
  </TitlesOfParts>
  <Company>Gallaudet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UNWOMEN/IPEN Transformative Mixed Methods Evaluation: Day 3 Mixed Methods</dc:title>
  <dc:creator>Gallaudet University</dc:creator>
  <cp:lastModifiedBy>Gallaudet University</cp:lastModifiedBy>
  <cp:revision>16</cp:revision>
  <dcterms:created xsi:type="dcterms:W3CDTF">2011-07-05T17:27:36Z</dcterms:created>
  <dcterms:modified xsi:type="dcterms:W3CDTF">2011-07-05T22:17:43Z</dcterms:modified>
</cp:coreProperties>
</file>